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27"/>
  </p:notesMasterIdLst>
  <p:sldIdLst>
    <p:sldId id="276" r:id="rId2"/>
    <p:sldId id="272" r:id="rId3"/>
    <p:sldId id="277" r:id="rId4"/>
    <p:sldId id="273" r:id="rId5"/>
    <p:sldId id="268" r:id="rId6"/>
    <p:sldId id="270" r:id="rId7"/>
    <p:sldId id="271" r:id="rId8"/>
    <p:sldId id="279" r:id="rId9"/>
    <p:sldId id="280" r:id="rId10"/>
    <p:sldId id="281" r:id="rId11"/>
    <p:sldId id="282" r:id="rId12"/>
    <p:sldId id="283" r:id="rId13"/>
    <p:sldId id="284" r:id="rId14"/>
    <p:sldId id="261" r:id="rId15"/>
    <p:sldId id="262" r:id="rId16"/>
    <p:sldId id="265" r:id="rId17"/>
    <p:sldId id="264" r:id="rId18"/>
    <p:sldId id="267" r:id="rId19"/>
    <p:sldId id="257" r:id="rId20"/>
    <p:sldId id="259" r:id="rId21"/>
    <p:sldId id="260" r:id="rId22"/>
    <p:sldId id="274" r:id="rId23"/>
    <p:sldId id="275" r:id="rId24"/>
    <p:sldId id="286" r:id="rId25"/>
    <p:sldId id="285" r:id="rId26"/>
  </p:sldIdLst>
  <p:sldSz cx="12192000" cy="6858000"/>
  <p:notesSz cx="6858000" cy="1209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8F273-AA11-C148-A04A-008C567047C5}" v="13" dt="2020-04-28T02:05:11.383"/>
    <p1510:client id="{1EFCF70F-055A-E232-A6E2-D7DBF2BBA87D}" v="509" dt="2020-04-27T19:52:25.872"/>
    <p1510:client id="{20644D15-F47F-5A49-9F0B-3C8A9D330B20}" v="3" dt="2020-04-28T00:17:55.939"/>
    <p1510:client id="{3D6B2EB3-D1CE-C7DD-AF84-8F22095CED63}" v="85" dt="2020-04-27T20:35:58.335"/>
    <p1510:client id="{49B9E009-312F-9B68-42F0-B57F654AA81B}" v="7" dt="2020-05-03T08:08:02.577"/>
    <p1510:client id="{614A7316-D990-1B4F-B53C-AEB0DDDAE6E8}" v="791" vWet="792" dt="2020-04-27T23:55:45.478"/>
    <p1510:client id="{6E90C492-44EE-4D13-9684-265437F3B0A3}" v="169" dt="2020-04-28T01:30:56.025"/>
    <p1510:client id="{7B74F3F9-AFA1-AF44-B54C-703937B1170F}" v="3410" dt="2020-04-28T18:07:20.249"/>
    <p1510:client id="{7DDD5F75-1046-90F4-5F0F-7A4C42F71C7F}" v="18" dt="2020-04-28T02:01:23.412"/>
    <p1510:client id="{8DFF70D2-2A8A-8D8A-A36D-D5660FE0A005}" v="644" dt="2020-04-28T01:56:27.802"/>
    <p1510:client id="{9BC14F93-0C58-3F76-6B51-2F475AE1556A}" v="21" dt="2020-05-17T05:47:15.184"/>
    <p1510:client id="{9E320297-278F-1060-37A8-11C08682AF09}" v="47" dt="2020-05-03T08:58:09.688"/>
    <p1510:client id="{A5199912-4470-DDE7-C650-02E5FB5DBA3F}" v="20" dt="2020-04-28T07:57:19.397"/>
    <p1510:client id="{AD9C015E-5468-E797-246B-4EB7A72B51B7}" v="46" dt="2020-04-27T22:48:48.626"/>
    <p1510:client id="{B23C2EAD-AB6C-ABB4-9ED2-9E41FD4F6D19}" v="5" dt="2020-04-27T20:50:23.493"/>
    <p1510:client id="{B8BA4E6D-FAD3-37DE-9016-80F46E69046F}" v="24" dt="2020-04-27T20:01:53.955"/>
    <p1510:client id="{C57B52AC-C295-5142-A46A-AE08AE71525C}" v="194" dt="2020-04-28T15:02:22.092"/>
    <p1510:client id="{DEB03B1B-D7EB-2FAD-4321-376C1899FD05}" v="23" dt="2020-04-27T23:07:51.863"/>
    <p1510:client id="{E993A5CC-6EF2-E545-FD93-10D0EE584E2F}" v="9" dt="2020-05-17T05:45:32.062"/>
    <p1510:client id="{EE4B0B76-C592-E9C0-FC81-38E09C5D81A5}" v="805" dt="2020-04-27T21:57:07.510"/>
    <p1510:client id="{F28CEBDA-95DB-AD51-C86D-F58B2865332B}" v="65" dt="2020-04-27T23:55:21.039"/>
    <p1510:client id="{F6E597BA-1C75-5504-AD65-03CC5B619D2B}" v="1" dt="2020-04-28T17:07:29.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B265A-F206-5C4B-9148-09AAECF6FB07}"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8642BF09-602C-8E4C-ABA6-FB2781AF46E2}">
      <dgm:prSet/>
      <dgm:spPr/>
      <dgm:t>
        <a:bodyPr/>
        <a:lstStyle/>
        <a:p>
          <a:r>
            <a:rPr lang="en-US"/>
            <a:t>Input Layer</a:t>
          </a:r>
        </a:p>
      </dgm:t>
    </dgm:pt>
    <dgm:pt modelId="{55BDCD5C-E6C7-1746-8DED-3E16B70E4A7F}" type="parTrans" cxnId="{65D01BF2-30BA-2A46-B021-F33DE46769F5}">
      <dgm:prSet/>
      <dgm:spPr/>
      <dgm:t>
        <a:bodyPr/>
        <a:lstStyle/>
        <a:p>
          <a:endParaRPr lang="en-US"/>
        </a:p>
      </dgm:t>
    </dgm:pt>
    <dgm:pt modelId="{388CE2B2-B251-4C4B-8B6E-D808FA405D7C}" type="sibTrans" cxnId="{65D01BF2-30BA-2A46-B021-F33DE46769F5}">
      <dgm:prSet/>
      <dgm:spPr/>
      <dgm:t>
        <a:bodyPr/>
        <a:lstStyle/>
        <a:p>
          <a:endParaRPr lang="en-US"/>
        </a:p>
      </dgm:t>
    </dgm:pt>
    <dgm:pt modelId="{8A3AE942-E5F7-7F4E-8AF5-F51E64225809}">
      <dgm:prSet/>
      <dgm:spPr/>
      <dgm:t>
        <a:bodyPr/>
        <a:lstStyle/>
        <a:p>
          <a:r>
            <a:rPr lang="en-US"/>
            <a:t>BERT layer</a:t>
          </a:r>
        </a:p>
      </dgm:t>
    </dgm:pt>
    <dgm:pt modelId="{4180C57C-7CAD-7249-BF7E-B26F6730ADCB}" type="parTrans" cxnId="{35A9315C-96BF-254E-A9A3-637CF7822D44}">
      <dgm:prSet/>
      <dgm:spPr/>
      <dgm:t>
        <a:bodyPr/>
        <a:lstStyle/>
        <a:p>
          <a:endParaRPr lang="en-US"/>
        </a:p>
      </dgm:t>
    </dgm:pt>
    <dgm:pt modelId="{6F0866CA-7B18-3749-8506-2B829AD6B527}" type="sibTrans" cxnId="{35A9315C-96BF-254E-A9A3-637CF7822D44}">
      <dgm:prSet/>
      <dgm:spPr/>
      <dgm:t>
        <a:bodyPr/>
        <a:lstStyle/>
        <a:p>
          <a:endParaRPr lang="en-US"/>
        </a:p>
      </dgm:t>
    </dgm:pt>
    <dgm:pt modelId="{7A203E52-B17B-3147-90C7-6A411760D945}">
      <dgm:prSet custT="1"/>
      <dgm:spPr/>
      <dgm:t>
        <a:bodyPr/>
        <a:lstStyle/>
        <a:p>
          <a:r>
            <a:rPr lang="en-US" sz="2400"/>
            <a:t>Improved Model</a:t>
          </a:r>
          <a:br>
            <a:rPr lang="en-US" sz="3700"/>
          </a:br>
          <a:r>
            <a:rPr lang="en-US" sz="1400"/>
            <a:t>Optimizer: Adam</a:t>
          </a:r>
          <a:endParaRPr lang="en-US" sz="3700"/>
        </a:p>
      </dgm:t>
    </dgm:pt>
    <dgm:pt modelId="{7ED97A3D-D04D-FD48-B8BB-FEAAE557FB48}" type="parTrans" cxnId="{C25AA638-3CA1-8C4F-A5ED-2AAAA8D19322}">
      <dgm:prSet/>
      <dgm:spPr/>
      <dgm:t>
        <a:bodyPr/>
        <a:lstStyle/>
        <a:p>
          <a:endParaRPr lang="en-US"/>
        </a:p>
      </dgm:t>
    </dgm:pt>
    <dgm:pt modelId="{8176B3BF-349B-D14D-A4AF-7342800F83A9}" type="sibTrans" cxnId="{C25AA638-3CA1-8C4F-A5ED-2AAAA8D19322}">
      <dgm:prSet/>
      <dgm:spPr/>
      <dgm:t>
        <a:bodyPr/>
        <a:lstStyle/>
        <a:p>
          <a:endParaRPr lang="en-US"/>
        </a:p>
      </dgm:t>
    </dgm:pt>
    <dgm:pt modelId="{283AB0E1-E708-3B4C-A747-BB67C636CA4F}">
      <dgm:prSet/>
      <dgm:spPr/>
      <dgm:t>
        <a:bodyPr/>
        <a:lstStyle/>
        <a:p>
          <a:r>
            <a:rPr lang="en-US"/>
            <a:t>Input Layer</a:t>
          </a:r>
        </a:p>
      </dgm:t>
    </dgm:pt>
    <dgm:pt modelId="{BCBCAF16-1659-9D41-840B-E657F183CDCD}" type="parTrans" cxnId="{2390B681-6135-7A44-9682-1CA2FC6B83D5}">
      <dgm:prSet/>
      <dgm:spPr/>
      <dgm:t>
        <a:bodyPr/>
        <a:lstStyle/>
        <a:p>
          <a:endParaRPr lang="en-US"/>
        </a:p>
      </dgm:t>
    </dgm:pt>
    <dgm:pt modelId="{F66F0FBA-D866-EB45-8108-D5CB5DBEEAE3}" type="sibTrans" cxnId="{2390B681-6135-7A44-9682-1CA2FC6B83D5}">
      <dgm:prSet/>
      <dgm:spPr/>
      <dgm:t>
        <a:bodyPr/>
        <a:lstStyle/>
        <a:p>
          <a:endParaRPr lang="en-US"/>
        </a:p>
      </dgm:t>
    </dgm:pt>
    <dgm:pt modelId="{3E333255-48C1-9B48-979B-46633BA0B65F}">
      <dgm:prSet/>
      <dgm:spPr/>
      <dgm:t>
        <a:bodyPr/>
        <a:lstStyle/>
        <a:p>
          <a:r>
            <a:rPr lang="en-US"/>
            <a:t>BERT Layer</a:t>
          </a:r>
        </a:p>
      </dgm:t>
    </dgm:pt>
    <dgm:pt modelId="{0ADA00BC-F85E-0646-A103-AE02E9238914}" type="parTrans" cxnId="{7611556A-D494-C847-B253-E654812AA5D3}">
      <dgm:prSet/>
      <dgm:spPr/>
      <dgm:t>
        <a:bodyPr/>
        <a:lstStyle/>
        <a:p>
          <a:endParaRPr lang="en-US"/>
        </a:p>
      </dgm:t>
    </dgm:pt>
    <dgm:pt modelId="{D9CF95F5-162A-7F4C-8344-02933FAFDB7C}" type="sibTrans" cxnId="{7611556A-D494-C847-B253-E654812AA5D3}">
      <dgm:prSet/>
      <dgm:spPr/>
      <dgm:t>
        <a:bodyPr/>
        <a:lstStyle/>
        <a:p>
          <a:endParaRPr lang="en-US"/>
        </a:p>
      </dgm:t>
    </dgm:pt>
    <dgm:pt modelId="{136784ED-FA5A-2749-9CBD-6A151B26B8D7}">
      <dgm:prSet/>
      <dgm:spPr/>
      <dgm:t>
        <a:bodyPr/>
        <a:lstStyle/>
        <a:p>
          <a:r>
            <a:rPr lang="en-US"/>
            <a:t>Dense(1024)</a:t>
          </a:r>
        </a:p>
      </dgm:t>
    </dgm:pt>
    <dgm:pt modelId="{36633315-F94C-E44B-AD58-B0EEBEDF6340}" type="parTrans" cxnId="{476837BC-870E-4C4C-BF28-797C2D79CB57}">
      <dgm:prSet/>
      <dgm:spPr/>
      <dgm:t>
        <a:bodyPr/>
        <a:lstStyle/>
        <a:p>
          <a:endParaRPr lang="en-US"/>
        </a:p>
      </dgm:t>
    </dgm:pt>
    <dgm:pt modelId="{40B79CCC-6FAC-5B4E-897F-92D12B414DC7}" type="sibTrans" cxnId="{476837BC-870E-4C4C-BF28-797C2D79CB57}">
      <dgm:prSet/>
      <dgm:spPr/>
      <dgm:t>
        <a:bodyPr/>
        <a:lstStyle/>
        <a:p>
          <a:endParaRPr lang="en-US"/>
        </a:p>
      </dgm:t>
    </dgm:pt>
    <dgm:pt modelId="{F5988BA7-186D-9144-9F81-1E9840B6EA54}">
      <dgm:prSet/>
      <dgm:spPr/>
      <dgm:t>
        <a:bodyPr/>
        <a:lstStyle/>
        <a:p>
          <a:r>
            <a:rPr lang="en-US"/>
            <a:t>Dense(1024)</a:t>
          </a:r>
        </a:p>
      </dgm:t>
    </dgm:pt>
    <dgm:pt modelId="{9F887AC8-5C8A-B244-9E47-9D160737852D}" type="parTrans" cxnId="{40A32E72-10A2-F643-93DA-12AB5FE4D792}">
      <dgm:prSet/>
      <dgm:spPr/>
      <dgm:t>
        <a:bodyPr/>
        <a:lstStyle/>
        <a:p>
          <a:endParaRPr lang="en-US"/>
        </a:p>
      </dgm:t>
    </dgm:pt>
    <dgm:pt modelId="{42D70521-9666-404D-8C5A-CCEBC7F3FC2F}" type="sibTrans" cxnId="{40A32E72-10A2-F643-93DA-12AB5FE4D792}">
      <dgm:prSet/>
      <dgm:spPr/>
      <dgm:t>
        <a:bodyPr/>
        <a:lstStyle/>
        <a:p>
          <a:endParaRPr lang="en-US"/>
        </a:p>
      </dgm:t>
    </dgm:pt>
    <dgm:pt modelId="{3F7AD06B-83EF-D640-8FDA-33AF37E31DA2}">
      <dgm:prSet/>
      <dgm:spPr/>
      <dgm:t>
        <a:bodyPr/>
        <a:lstStyle/>
        <a:p>
          <a:r>
            <a:rPr lang="en-US"/>
            <a:t>Dense(1024)</a:t>
          </a:r>
        </a:p>
      </dgm:t>
    </dgm:pt>
    <dgm:pt modelId="{79EC385F-B07B-7845-A6C4-84590F886CD9}" type="parTrans" cxnId="{9C08A227-6901-1343-A0CA-D6A413D28EC4}">
      <dgm:prSet/>
      <dgm:spPr/>
      <dgm:t>
        <a:bodyPr/>
        <a:lstStyle/>
        <a:p>
          <a:endParaRPr lang="en-US"/>
        </a:p>
      </dgm:t>
    </dgm:pt>
    <dgm:pt modelId="{F169C049-7BDA-6741-A08D-3A1459809A52}" type="sibTrans" cxnId="{9C08A227-6901-1343-A0CA-D6A413D28EC4}">
      <dgm:prSet/>
      <dgm:spPr/>
      <dgm:t>
        <a:bodyPr/>
        <a:lstStyle/>
        <a:p>
          <a:endParaRPr lang="en-US"/>
        </a:p>
      </dgm:t>
    </dgm:pt>
    <dgm:pt modelId="{25EBD90F-719F-4442-AC7B-8A61786CCF63}">
      <dgm:prSet/>
      <dgm:spPr/>
      <dgm:t>
        <a:bodyPr/>
        <a:lstStyle/>
        <a:p>
          <a:r>
            <a:rPr lang="en-US"/>
            <a:t>Sigmoid Activation</a:t>
          </a:r>
        </a:p>
      </dgm:t>
    </dgm:pt>
    <dgm:pt modelId="{7EA72646-8CB1-2442-91D5-899F4C02C8C7}" type="parTrans" cxnId="{67FAB02B-EABF-B44A-AF4A-A66BC53AA7CA}">
      <dgm:prSet/>
      <dgm:spPr/>
      <dgm:t>
        <a:bodyPr/>
        <a:lstStyle/>
        <a:p>
          <a:endParaRPr lang="en-US"/>
        </a:p>
      </dgm:t>
    </dgm:pt>
    <dgm:pt modelId="{BFA2D9DD-8486-2142-A903-BFF661C5F6A2}" type="sibTrans" cxnId="{67FAB02B-EABF-B44A-AF4A-A66BC53AA7CA}">
      <dgm:prSet/>
      <dgm:spPr/>
      <dgm:t>
        <a:bodyPr/>
        <a:lstStyle/>
        <a:p>
          <a:endParaRPr lang="en-US"/>
        </a:p>
      </dgm:t>
    </dgm:pt>
    <dgm:pt modelId="{5CBB05D1-FECD-654F-873C-152BD42CAD07}">
      <dgm:prSet/>
      <dgm:spPr/>
      <dgm:t>
        <a:bodyPr/>
        <a:lstStyle/>
        <a:p>
          <a:r>
            <a:rPr lang="en-US"/>
            <a:t>Sigmoid Activation</a:t>
          </a:r>
        </a:p>
      </dgm:t>
    </dgm:pt>
    <dgm:pt modelId="{9ECE5E2A-42ED-B948-B773-F432F139D221}" type="parTrans" cxnId="{70FA27D8-36B0-3641-B99A-EA00E5E88A24}">
      <dgm:prSet/>
      <dgm:spPr/>
      <dgm:t>
        <a:bodyPr/>
        <a:lstStyle/>
        <a:p>
          <a:endParaRPr lang="en-US"/>
        </a:p>
      </dgm:t>
    </dgm:pt>
    <dgm:pt modelId="{0B3A526A-8B23-2645-97E5-B7320FD40E1B}" type="sibTrans" cxnId="{70FA27D8-36B0-3641-B99A-EA00E5E88A24}">
      <dgm:prSet/>
      <dgm:spPr/>
      <dgm:t>
        <a:bodyPr/>
        <a:lstStyle/>
        <a:p>
          <a:endParaRPr lang="en-US"/>
        </a:p>
      </dgm:t>
    </dgm:pt>
    <dgm:pt modelId="{410ABC3B-C05D-A048-AA2D-0E545825D910}">
      <dgm:prSet custT="1"/>
      <dgm:spPr/>
      <dgm:t>
        <a:bodyPr/>
        <a:lstStyle/>
        <a:p>
          <a:r>
            <a:rPr lang="en-US" sz="2400"/>
            <a:t>Vanilla BERT</a:t>
          </a:r>
          <a:br>
            <a:rPr lang="en-US" sz="3700"/>
          </a:br>
          <a:r>
            <a:rPr lang="en-US" sz="1400"/>
            <a:t>Optimizer: Adam</a:t>
          </a:r>
          <a:endParaRPr lang="en-US" sz="3700"/>
        </a:p>
      </dgm:t>
    </dgm:pt>
    <dgm:pt modelId="{22483496-EC3C-0446-8428-C4F829EF2B32}" type="sibTrans" cxnId="{595AA97A-D864-9B43-A6D7-67767DAD8D08}">
      <dgm:prSet/>
      <dgm:spPr/>
      <dgm:t>
        <a:bodyPr/>
        <a:lstStyle/>
        <a:p>
          <a:endParaRPr lang="en-US"/>
        </a:p>
      </dgm:t>
    </dgm:pt>
    <dgm:pt modelId="{82E0AC4F-195D-CB4E-9772-8B7924F91340}" type="parTrans" cxnId="{595AA97A-D864-9B43-A6D7-67767DAD8D08}">
      <dgm:prSet/>
      <dgm:spPr/>
      <dgm:t>
        <a:bodyPr/>
        <a:lstStyle/>
        <a:p>
          <a:endParaRPr lang="en-US"/>
        </a:p>
      </dgm:t>
    </dgm:pt>
    <dgm:pt modelId="{427D4E03-C3A8-3443-86F8-D3FCD081C44E}" type="pres">
      <dgm:prSet presAssocID="{3BBB265A-F206-5C4B-9148-09AAECF6FB07}" presName="theList" presStyleCnt="0">
        <dgm:presLayoutVars>
          <dgm:dir/>
          <dgm:animLvl val="lvl"/>
          <dgm:resizeHandles val="exact"/>
        </dgm:presLayoutVars>
      </dgm:prSet>
      <dgm:spPr/>
    </dgm:pt>
    <dgm:pt modelId="{2C3F0C63-DB6A-3342-9DFB-765E01F6B140}" type="pres">
      <dgm:prSet presAssocID="{410ABC3B-C05D-A048-AA2D-0E545825D910}" presName="compNode" presStyleCnt="0"/>
      <dgm:spPr/>
    </dgm:pt>
    <dgm:pt modelId="{202860C0-5796-504B-9D92-33FDB97BCFD3}" type="pres">
      <dgm:prSet presAssocID="{410ABC3B-C05D-A048-AA2D-0E545825D910}" presName="aNode" presStyleLbl="bgShp" presStyleIdx="0" presStyleCnt="2" custLinFactNeighborX="-104" custLinFactNeighborY="3191"/>
      <dgm:spPr/>
    </dgm:pt>
    <dgm:pt modelId="{CB714409-EF81-9844-9353-D3C0DECC5139}" type="pres">
      <dgm:prSet presAssocID="{410ABC3B-C05D-A048-AA2D-0E545825D910}" presName="textNode" presStyleLbl="bgShp" presStyleIdx="0" presStyleCnt="2"/>
      <dgm:spPr/>
    </dgm:pt>
    <dgm:pt modelId="{9C5D1D4D-8799-B544-8752-818E2597AC13}" type="pres">
      <dgm:prSet presAssocID="{410ABC3B-C05D-A048-AA2D-0E545825D910}" presName="compChildNode" presStyleCnt="0"/>
      <dgm:spPr/>
    </dgm:pt>
    <dgm:pt modelId="{2721B0F7-B453-0F4A-A17B-747E550DFBFC}" type="pres">
      <dgm:prSet presAssocID="{410ABC3B-C05D-A048-AA2D-0E545825D910}" presName="theInnerList" presStyleCnt="0"/>
      <dgm:spPr/>
    </dgm:pt>
    <dgm:pt modelId="{13187C94-BF6F-3240-81D3-F47BC5AFBB45}" type="pres">
      <dgm:prSet presAssocID="{8642BF09-602C-8E4C-ABA6-FB2781AF46E2}" presName="childNode" presStyleLbl="node1" presStyleIdx="0" presStyleCnt="9">
        <dgm:presLayoutVars>
          <dgm:bulletEnabled val="1"/>
        </dgm:presLayoutVars>
      </dgm:prSet>
      <dgm:spPr/>
    </dgm:pt>
    <dgm:pt modelId="{6ADBF4F1-0DA1-EA4B-BD23-D700F87E2303}" type="pres">
      <dgm:prSet presAssocID="{8642BF09-602C-8E4C-ABA6-FB2781AF46E2}" presName="aSpace2" presStyleCnt="0"/>
      <dgm:spPr/>
    </dgm:pt>
    <dgm:pt modelId="{5BDA16CB-CE4D-464D-B237-5DE4C6F35E7B}" type="pres">
      <dgm:prSet presAssocID="{8A3AE942-E5F7-7F4E-8AF5-F51E64225809}" presName="childNode" presStyleLbl="node1" presStyleIdx="1" presStyleCnt="9">
        <dgm:presLayoutVars>
          <dgm:bulletEnabled val="1"/>
        </dgm:presLayoutVars>
      </dgm:prSet>
      <dgm:spPr/>
    </dgm:pt>
    <dgm:pt modelId="{9BCE1D63-0B27-5745-B77F-B1C5868B4778}" type="pres">
      <dgm:prSet presAssocID="{8A3AE942-E5F7-7F4E-8AF5-F51E64225809}" presName="aSpace2" presStyleCnt="0"/>
      <dgm:spPr/>
    </dgm:pt>
    <dgm:pt modelId="{EE8DC675-388C-8C44-8CA8-DF84AEEFDFDB}" type="pres">
      <dgm:prSet presAssocID="{5CBB05D1-FECD-654F-873C-152BD42CAD07}" presName="childNode" presStyleLbl="node1" presStyleIdx="2" presStyleCnt="9">
        <dgm:presLayoutVars>
          <dgm:bulletEnabled val="1"/>
        </dgm:presLayoutVars>
      </dgm:prSet>
      <dgm:spPr/>
    </dgm:pt>
    <dgm:pt modelId="{BD601D2D-02F2-7F43-BDFA-7C82221F9D43}" type="pres">
      <dgm:prSet presAssocID="{410ABC3B-C05D-A048-AA2D-0E545825D910}" presName="aSpace" presStyleCnt="0"/>
      <dgm:spPr/>
    </dgm:pt>
    <dgm:pt modelId="{D5E08D0D-4F27-514D-B11D-239DB0766BCB}" type="pres">
      <dgm:prSet presAssocID="{7A203E52-B17B-3147-90C7-6A411760D945}" presName="compNode" presStyleCnt="0"/>
      <dgm:spPr/>
    </dgm:pt>
    <dgm:pt modelId="{BD13B81B-348E-8D4F-8F08-0C6DAAA17E02}" type="pres">
      <dgm:prSet presAssocID="{7A203E52-B17B-3147-90C7-6A411760D945}" presName="aNode" presStyleLbl="bgShp" presStyleIdx="1" presStyleCnt="2"/>
      <dgm:spPr/>
    </dgm:pt>
    <dgm:pt modelId="{3FD5ED34-9945-584E-AAE5-CDCBA27F3F12}" type="pres">
      <dgm:prSet presAssocID="{7A203E52-B17B-3147-90C7-6A411760D945}" presName="textNode" presStyleLbl="bgShp" presStyleIdx="1" presStyleCnt="2"/>
      <dgm:spPr/>
    </dgm:pt>
    <dgm:pt modelId="{D57ECB04-41CF-074A-A99E-372BB9684F0A}" type="pres">
      <dgm:prSet presAssocID="{7A203E52-B17B-3147-90C7-6A411760D945}" presName="compChildNode" presStyleCnt="0"/>
      <dgm:spPr/>
    </dgm:pt>
    <dgm:pt modelId="{7A3329AB-C77C-8343-97CF-BD6AC847D722}" type="pres">
      <dgm:prSet presAssocID="{7A203E52-B17B-3147-90C7-6A411760D945}" presName="theInnerList" presStyleCnt="0"/>
      <dgm:spPr/>
    </dgm:pt>
    <dgm:pt modelId="{6D4C568A-4DB3-6D4C-A1DE-BA6487E579CF}" type="pres">
      <dgm:prSet presAssocID="{283AB0E1-E708-3B4C-A747-BB67C636CA4F}" presName="childNode" presStyleLbl="node1" presStyleIdx="3" presStyleCnt="9">
        <dgm:presLayoutVars>
          <dgm:bulletEnabled val="1"/>
        </dgm:presLayoutVars>
      </dgm:prSet>
      <dgm:spPr/>
    </dgm:pt>
    <dgm:pt modelId="{EC139E7F-1771-D249-8399-217BC6C08B22}" type="pres">
      <dgm:prSet presAssocID="{283AB0E1-E708-3B4C-A747-BB67C636CA4F}" presName="aSpace2" presStyleCnt="0"/>
      <dgm:spPr/>
    </dgm:pt>
    <dgm:pt modelId="{505F69AA-54F6-2448-9FA3-74D60B77070E}" type="pres">
      <dgm:prSet presAssocID="{3E333255-48C1-9B48-979B-46633BA0B65F}" presName="childNode" presStyleLbl="node1" presStyleIdx="4" presStyleCnt="9">
        <dgm:presLayoutVars>
          <dgm:bulletEnabled val="1"/>
        </dgm:presLayoutVars>
      </dgm:prSet>
      <dgm:spPr/>
    </dgm:pt>
    <dgm:pt modelId="{A7284357-4CA8-854B-8625-71527C691B43}" type="pres">
      <dgm:prSet presAssocID="{3E333255-48C1-9B48-979B-46633BA0B65F}" presName="aSpace2" presStyleCnt="0"/>
      <dgm:spPr/>
    </dgm:pt>
    <dgm:pt modelId="{20C121BE-B613-3B40-824C-07E96E1BB0E7}" type="pres">
      <dgm:prSet presAssocID="{136784ED-FA5A-2749-9CBD-6A151B26B8D7}" presName="childNode" presStyleLbl="node1" presStyleIdx="5" presStyleCnt="9">
        <dgm:presLayoutVars>
          <dgm:bulletEnabled val="1"/>
        </dgm:presLayoutVars>
      </dgm:prSet>
      <dgm:spPr/>
    </dgm:pt>
    <dgm:pt modelId="{E9929CAE-356C-AB46-B325-0926F58FF18F}" type="pres">
      <dgm:prSet presAssocID="{136784ED-FA5A-2749-9CBD-6A151B26B8D7}" presName="aSpace2" presStyleCnt="0"/>
      <dgm:spPr/>
    </dgm:pt>
    <dgm:pt modelId="{598278F6-5BDD-514F-8239-B5549AD9A6A6}" type="pres">
      <dgm:prSet presAssocID="{F5988BA7-186D-9144-9F81-1E9840B6EA54}" presName="childNode" presStyleLbl="node1" presStyleIdx="6" presStyleCnt="9">
        <dgm:presLayoutVars>
          <dgm:bulletEnabled val="1"/>
        </dgm:presLayoutVars>
      </dgm:prSet>
      <dgm:spPr/>
    </dgm:pt>
    <dgm:pt modelId="{604F0B08-6840-6143-8557-EDAF792AD209}" type="pres">
      <dgm:prSet presAssocID="{F5988BA7-186D-9144-9F81-1E9840B6EA54}" presName="aSpace2" presStyleCnt="0"/>
      <dgm:spPr/>
    </dgm:pt>
    <dgm:pt modelId="{81017BA5-43E9-E84E-B24B-DEBA8BAACE82}" type="pres">
      <dgm:prSet presAssocID="{3F7AD06B-83EF-D640-8FDA-33AF37E31DA2}" presName="childNode" presStyleLbl="node1" presStyleIdx="7" presStyleCnt="9">
        <dgm:presLayoutVars>
          <dgm:bulletEnabled val="1"/>
        </dgm:presLayoutVars>
      </dgm:prSet>
      <dgm:spPr/>
    </dgm:pt>
    <dgm:pt modelId="{A2FB8432-2F12-714B-9E48-88E0DB1FA844}" type="pres">
      <dgm:prSet presAssocID="{3F7AD06B-83EF-D640-8FDA-33AF37E31DA2}" presName="aSpace2" presStyleCnt="0"/>
      <dgm:spPr/>
    </dgm:pt>
    <dgm:pt modelId="{1A6CEB3D-AAEC-B44C-B9BD-9A307CD78F62}" type="pres">
      <dgm:prSet presAssocID="{25EBD90F-719F-4442-AC7B-8A61786CCF63}" presName="childNode" presStyleLbl="node1" presStyleIdx="8" presStyleCnt="9">
        <dgm:presLayoutVars>
          <dgm:bulletEnabled val="1"/>
        </dgm:presLayoutVars>
      </dgm:prSet>
      <dgm:spPr/>
    </dgm:pt>
  </dgm:ptLst>
  <dgm:cxnLst>
    <dgm:cxn modelId="{CB8A350D-D000-F64E-AC64-43F0762E1C22}" type="presOf" srcId="{3E333255-48C1-9B48-979B-46633BA0B65F}" destId="{505F69AA-54F6-2448-9FA3-74D60B77070E}" srcOrd="0" destOrd="0" presId="urn:microsoft.com/office/officeart/2005/8/layout/lProcess2"/>
    <dgm:cxn modelId="{F772110E-A864-B542-9156-0CEECDDCA704}" type="presOf" srcId="{5CBB05D1-FECD-654F-873C-152BD42CAD07}" destId="{EE8DC675-388C-8C44-8CA8-DF84AEEFDFDB}" srcOrd="0" destOrd="0" presId="urn:microsoft.com/office/officeart/2005/8/layout/lProcess2"/>
    <dgm:cxn modelId="{9C08A227-6901-1343-A0CA-D6A413D28EC4}" srcId="{7A203E52-B17B-3147-90C7-6A411760D945}" destId="{3F7AD06B-83EF-D640-8FDA-33AF37E31DA2}" srcOrd="4" destOrd="0" parTransId="{79EC385F-B07B-7845-A6C4-84590F886CD9}" sibTransId="{F169C049-7BDA-6741-A08D-3A1459809A52}"/>
    <dgm:cxn modelId="{67FAB02B-EABF-B44A-AF4A-A66BC53AA7CA}" srcId="{7A203E52-B17B-3147-90C7-6A411760D945}" destId="{25EBD90F-719F-4442-AC7B-8A61786CCF63}" srcOrd="5" destOrd="0" parTransId="{7EA72646-8CB1-2442-91D5-899F4C02C8C7}" sibTransId="{BFA2D9DD-8486-2142-A903-BFF661C5F6A2}"/>
    <dgm:cxn modelId="{20AAE52E-4761-1B4E-85D9-A497678BBBCB}" type="presOf" srcId="{8A3AE942-E5F7-7F4E-8AF5-F51E64225809}" destId="{5BDA16CB-CE4D-464D-B237-5DE4C6F35E7B}" srcOrd="0" destOrd="0" presId="urn:microsoft.com/office/officeart/2005/8/layout/lProcess2"/>
    <dgm:cxn modelId="{EA9E0B38-E071-F946-8C1E-41AE2C80A531}" type="presOf" srcId="{25EBD90F-719F-4442-AC7B-8A61786CCF63}" destId="{1A6CEB3D-AAEC-B44C-B9BD-9A307CD78F62}" srcOrd="0" destOrd="0" presId="urn:microsoft.com/office/officeart/2005/8/layout/lProcess2"/>
    <dgm:cxn modelId="{C25AA638-3CA1-8C4F-A5ED-2AAAA8D19322}" srcId="{3BBB265A-F206-5C4B-9148-09AAECF6FB07}" destId="{7A203E52-B17B-3147-90C7-6A411760D945}" srcOrd="1" destOrd="0" parTransId="{7ED97A3D-D04D-FD48-B8BB-FEAAE557FB48}" sibTransId="{8176B3BF-349B-D14D-A4AF-7342800F83A9}"/>
    <dgm:cxn modelId="{14874140-66E8-5B4F-9D91-4081524FC69C}" type="presOf" srcId="{7A203E52-B17B-3147-90C7-6A411760D945}" destId="{BD13B81B-348E-8D4F-8F08-0C6DAAA17E02}" srcOrd="0" destOrd="0" presId="urn:microsoft.com/office/officeart/2005/8/layout/lProcess2"/>
    <dgm:cxn modelId="{2B768647-D2FC-774A-9E6B-DC111152B10D}" type="presOf" srcId="{8642BF09-602C-8E4C-ABA6-FB2781AF46E2}" destId="{13187C94-BF6F-3240-81D3-F47BC5AFBB45}" srcOrd="0" destOrd="0" presId="urn:microsoft.com/office/officeart/2005/8/layout/lProcess2"/>
    <dgm:cxn modelId="{8A202E59-5A20-974F-A9E0-EE6930C62697}" type="presOf" srcId="{7A203E52-B17B-3147-90C7-6A411760D945}" destId="{3FD5ED34-9945-584E-AAE5-CDCBA27F3F12}" srcOrd="1" destOrd="0" presId="urn:microsoft.com/office/officeart/2005/8/layout/lProcess2"/>
    <dgm:cxn modelId="{35A9315C-96BF-254E-A9A3-637CF7822D44}" srcId="{410ABC3B-C05D-A048-AA2D-0E545825D910}" destId="{8A3AE942-E5F7-7F4E-8AF5-F51E64225809}" srcOrd="1" destOrd="0" parTransId="{4180C57C-7CAD-7249-BF7E-B26F6730ADCB}" sibTransId="{6F0866CA-7B18-3749-8506-2B829AD6B527}"/>
    <dgm:cxn modelId="{FF690B62-D27C-3B4B-868E-9216E871EF76}" type="presOf" srcId="{3F7AD06B-83EF-D640-8FDA-33AF37E31DA2}" destId="{81017BA5-43E9-E84E-B24B-DEBA8BAACE82}" srcOrd="0" destOrd="0" presId="urn:microsoft.com/office/officeart/2005/8/layout/lProcess2"/>
    <dgm:cxn modelId="{7611556A-D494-C847-B253-E654812AA5D3}" srcId="{7A203E52-B17B-3147-90C7-6A411760D945}" destId="{3E333255-48C1-9B48-979B-46633BA0B65F}" srcOrd="1" destOrd="0" parTransId="{0ADA00BC-F85E-0646-A103-AE02E9238914}" sibTransId="{D9CF95F5-162A-7F4C-8344-02933FAFDB7C}"/>
    <dgm:cxn modelId="{40A32E72-10A2-F643-93DA-12AB5FE4D792}" srcId="{7A203E52-B17B-3147-90C7-6A411760D945}" destId="{F5988BA7-186D-9144-9F81-1E9840B6EA54}" srcOrd="3" destOrd="0" parTransId="{9F887AC8-5C8A-B244-9E47-9D160737852D}" sibTransId="{42D70521-9666-404D-8C5A-CCEBC7F3FC2F}"/>
    <dgm:cxn modelId="{595AA97A-D864-9B43-A6D7-67767DAD8D08}" srcId="{3BBB265A-F206-5C4B-9148-09AAECF6FB07}" destId="{410ABC3B-C05D-A048-AA2D-0E545825D910}" srcOrd="0" destOrd="0" parTransId="{82E0AC4F-195D-CB4E-9772-8B7924F91340}" sibTransId="{22483496-EC3C-0446-8428-C4F829EF2B32}"/>
    <dgm:cxn modelId="{84762B7C-FC01-224B-8BD4-263E6189DC88}" type="presOf" srcId="{410ABC3B-C05D-A048-AA2D-0E545825D910}" destId="{202860C0-5796-504B-9D92-33FDB97BCFD3}" srcOrd="0" destOrd="0" presId="urn:microsoft.com/office/officeart/2005/8/layout/lProcess2"/>
    <dgm:cxn modelId="{2390B681-6135-7A44-9682-1CA2FC6B83D5}" srcId="{7A203E52-B17B-3147-90C7-6A411760D945}" destId="{283AB0E1-E708-3B4C-A747-BB67C636CA4F}" srcOrd="0" destOrd="0" parTransId="{BCBCAF16-1659-9D41-840B-E657F183CDCD}" sibTransId="{F66F0FBA-D866-EB45-8108-D5CB5DBEEAE3}"/>
    <dgm:cxn modelId="{B06FD4AA-B971-B841-9DDE-BE5E39319D5A}" type="presOf" srcId="{F5988BA7-186D-9144-9F81-1E9840B6EA54}" destId="{598278F6-5BDD-514F-8239-B5549AD9A6A6}" srcOrd="0" destOrd="0" presId="urn:microsoft.com/office/officeart/2005/8/layout/lProcess2"/>
    <dgm:cxn modelId="{476837BC-870E-4C4C-BF28-797C2D79CB57}" srcId="{7A203E52-B17B-3147-90C7-6A411760D945}" destId="{136784ED-FA5A-2749-9CBD-6A151B26B8D7}" srcOrd="2" destOrd="0" parTransId="{36633315-F94C-E44B-AD58-B0EEBEDF6340}" sibTransId="{40B79CCC-6FAC-5B4E-897F-92D12B414DC7}"/>
    <dgm:cxn modelId="{5EE879BF-2562-0541-8E45-79E9828E8413}" type="presOf" srcId="{3BBB265A-F206-5C4B-9148-09AAECF6FB07}" destId="{427D4E03-C3A8-3443-86F8-D3FCD081C44E}" srcOrd="0" destOrd="0" presId="urn:microsoft.com/office/officeart/2005/8/layout/lProcess2"/>
    <dgm:cxn modelId="{CD917CD0-C623-4840-BEFB-681E2F2C71EB}" type="presOf" srcId="{136784ED-FA5A-2749-9CBD-6A151B26B8D7}" destId="{20C121BE-B613-3B40-824C-07E96E1BB0E7}" srcOrd="0" destOrd="0" presId="urn:microsoft.com/office/officeart/2005/8/layout/lProcess2"/>
    <dgm:cxn modelId="{70FA27D8-36B0-3641-B99A-EA00E5E88A24}" srcId="{410ABC3B-C05D-A048-AA2D-0E545825D910}" destId="{5CBB05D1-FECD-654F-873C-152BD42CAD07}" srcOrd="2" destOrd="0" parTransId="{9ECE5E2A-42ED-B948-B773-F432F139D221}" sibTransId="{0B3A526A-8B23-2645-97E5-B7320FD40E1B}"/>
    <dgm:cxn modelId="{C688BBDC-57AB-EB4E-9D61-84879F938DF8}" type="presOf" srcId="{410ABC3B-C05D-A048-AA2D-0E545825D910}" destId="{CB714409-EF81-9844-9353-D3C0DECC5139}" srcOrd="1" destOrd="0" presId="urn:microsoft.com/office/officeart/2005/8/layout/lProcess2"/>
    <dgm:cxn modelId="{DD1D19EB-F6CE-8B42-9C91-DF0993B94413}" type="presOf" srcId="{283AB0E1-E708-3B4C-A747-BB67C636CA4F}" destId="{6D4C568A-4DB3-6D4C-A1DE-BA6487E579CF}" srcOrd="0" destOrd="0" presId="urn:microsoft.com/office/officeart/2005/8/layout/lProcess2"/>
    <dgm:cxn modelId="{65D01BF2-30BA-2A46-B021-F33DE46769F5}" srcId="{410ABC3B-C05D-A048-AA2D-0E545825D910}" destId="{8642BF09-602C-8E4C-ABA6-FB2781AF46E2}" srcOrd="0" destOrd="0" parTransId="{55BDCD5C-E6C7-1746-8DED-3E16B70E4A7F}" sibTransId="{388CE2B2-B251-4C4B-8B6E-D808FA405D7C}"/>
    <dgm:cxn modelId="{E120157C-A9C5-504B-8F8D-673491520842}" type="presParOf" srcId="{427D4E03-C3A8-3443-86F8-D3FCD081C44E}" destId="{2C3F0C63-DB6A-3342-9DFB-765E01F6B140}" srcOrd="0" destOrd="0" presId="urn:microsoft.com/office/officeart/2005/8/layout/lProcess2"/>
    <dgm:cxn modelId="{848A9DAD-3E24-104A-B2EB-39D5CB6D94B2}" type="presParOf" srcId="{2C3F0C63-DB6A-3342-9DFB-765E01F6B140}" destId="{202860C0-5796-504B-9D92-33FDB97BCFD3}" srcOrd="0" destOrd="0" presId="urn:microsoft.com/office/officeart/2005/8/layout/lProcess2"/>
    <dgm:cxn modelId="{503E1F9E-6935-084F-BE04-D5C783BB815F}" type="presParOf" srcId="{2C3F0C63-DB6A-3342-9DFB-765E01F6B140}" destId="{CB714409-EF81-9844-9353-D3C0DECC5139}" srcOrd="1" destOrd="0" presId="urn:microsoft.com/office/officeart/2005/8/layout/lProcess2"/>
    <dgm:cxn modelId="{1BBB6A79-CE79-D640-9CEA-6EE5FE596FA7}" type="presParOf" srcId="{2C3F0C63-DB6A-3342-9DFB-765E01F6B140}" destId="{9C5D1D4D-8799-B544-8752-818E2597AC13}" srcOrd="2" destOrd="0" presId="urn:microsoft.com/office/officeart/2005/8/layout/lProcess2"/>
    <dgm:cxn modelId="{7E79A2AA-ED46-2C47-A1EA-8E811F3A1A9F}" type="presParOf" srcId="{9C5D1D4D-8799-B544-8752-818E2597AC13}" destId="{2721B0F7-B453-0F4A-A17B-747E550DFBFC}" srcOrd="0" destOrd="0" presId="urn:microsoft.com/office/officeart/2005/8/layout/lProcess2"/>
    <dgm:cxn modelId="{113BAE28-D6C0-A84F-A26F-E799B9FD3F98}" type="presParOf" srcId="{2721B0F7-B453-0F4A-A17B-747E550DFBFC}" destId="{13187C94-BF6F-3240-81D3-F47BC5AFBB45}" srcOrd="0" destOrd="0" presId="urn:microsoft.com/office/officeart/2005/8/layout/lProcess2"/>
    <dgm:cxn modelId="{4E871CA1-D9AD-E446-8C16-345C07AAC830}" type="presParOf" srcId="{2721B0F7-B453-0F4A-A17B-747E550DFBFC}" destId="{6ADBF4F1-0DA1-EA4B-BD23-D700F87E2303}" srcOrd="1" destOrd="0" presId="urn:microsoft.com/office/officeart/2005/8/layout/lProcess2"/>
    <dgm:cxn modelId="{778A9617-A8F5-154A-9FD3-F8999575CF50}" type="presParOf" srcId="{2721B0F7-B453-0F4A-A17B-747E550DFBFC}" destId="{5BDA16CB-CE4D-464D-B237-5DE4C6F35E7B}" srcOrd="2" destOrd="0" presId="urn:microsoft.com/office/officeart/2005/8/layout/lProcess2"/>
    <dgm:cxn modelId="{1C6C843D-1D15-D042-A45C-4FD8B7F2CFF3}" type="presParOf" srcId="{2721B0F7-B453-0F4A-A17B-747E550DFBFC}" destId="{9BCE1D63-0B27-5745-B77F-B1C5868B4778}" srcOrd="3" destOrd="0" presId="urn:microsoft.com/office/officeart/2005/8/layout/lProcess2"/>
    <dgm:cxn modelId="{50B8C339-9E5A-324A-9FFA-D6EC72185C55}" type="presParOf" srcId="{2721B0F7-B453-0F4A-A17B-747E550DFBFC}" destId="{EE8DC675-388C-8C44-8CA8-DF84AEEFDFDB}" srcOrd="4" destOrd="0" presId="urn:microsoft.com/office/officeart/2005/8/layout/lProcess2"/>
    <dgm:cxn modelId="{40FBBE66-A875-5A48-83D4-62C1D854836E}" type="presParOf" srcId="{427D4E03-C3A8-3443-86F8-D3FCD081C44E}" destId="{BD601D2D-02F2-7F43-BDFA-7C82221F9D43}" srcOrd="1" destOrd="0" presId="urn:microsoft.com/office/officeart/2005/8/layout/lProcess2"/>
    <dgm:cxn modelId="{04D85029-89F7-BB43-BF86-D6547044983B}" type="presParOf" srcId="{427D4E03-C3A8-3443-86F8-D3FCD081C44E}" destId="{D5E08D0D-4F27-514D-B11D-239DB0766BCB}" srcOrd="2" destOrd="0" presId="urn:microsoft.com/office/officeart/2005/8/layout/lProcess2"/>
    <dgm:cxn modelId="{93FD0C05-7340-B948-8B27-A8D1E63C7154}" type="presParOf" srcId="{D5E08D0D-4F27-514D-B11D-239DB0766BCB}" destId="{BD13B81B-348E-8D4F-8F08-0C6DAAA17E02}" srcOrd="0" destOrd="0" presId="urn:microsoft.com/office/officeart/2005/8/layout/lProcess2"/>
    <dgm:cxn modelId="{985FDFCA-CD6F-5C43-A2E8-8A3984FD2B9A}" type="presParOf" srcId="{D5E08D0D-4F27-514D-B11D-239DB0766BCB}" destId="{3FD5ED34-9945-584E-AAE5-CDCBA27F3F12}" srcOrd="1" destOrd="0" presId="urn:microsoft.com/office/officeart/2005/8/layout/lProcess2"/>
    <dgm:cxn modelId="{1BFF1F31-B570-2D42-A6CF-3BFEF9376249}" type="presParOf" srcId="{D5E08D0D-4F27-514D-B11D-239DB0766BCB}" destId="{D57ECB04-41CF-074A-A99E-372BB9684F0A}" srcOrd="2" destOrd="0" presId="urn:microsoft.com/office/officeart/2005/8/layout/lProcess2"/>
    <dgm:cxn modelId="{F5BE05E2-B86B-4847-91E8-BA624BF95C37}" type="presParOf" srcId="{D57ECB04-41CF-074A-A99E-372BB9684F0A}" destId="{7A3329AB-C77C-8343-97CF-BD6AC847D722}" srcOrd="0" destOrd="0" presId="urn:microsoft.com/office/officeart/2005/8/layout/lProcess2"/>
    <dgm:cxn modelId="{81AF22A6-E7F9-CE45-A1D0-9276F45ECB80}" type="presParOf" srcId="{7A3329AB-C77C-8343-97CF-BD6AC847D722}" destId="{6D4C568A-4DB3-6D4C-A1DE-BA6487E579CF}" srcOrd="0" destOrd="0" presId="urn:microsoft.com/office/officeart/2005/8/layout/lProcess2"/>
    <dgm:cxn modelId="{30FDE973-5E2F-C441-90E6-C8CD7814CBC4}" type="presParOf" srcId="{7A3329AB-C77C-8343-97CF-BD6AC847D722}" destId="{EC139E7F-1771-D249-8399-217BC6C08B22}" srcOrd="1" destOrd="0" presId="urn:microsoft.com/office/officeart/2005/8/layout/lProcess2"/>
    <dgm:cxn modelId="{EDD7F1B8-2BD9-D642-8523-9FA7FDA0B8A1}" type="presParOf" srcId="{7A3329AB-C77C-8343-97CF-BD6AC847D722}" destId="{505F69AA-54F6-2448-9FA3-74D60B77070E}" srcOrd="2" destOrd="0" presId="urn:microsoft.com/office/officeart/2005/8/layout/lProcess2"/>
    <dgm:cxn modelId="{3630A14B-8452-5442-A0EC-8D97C2474913}" type="presParOf" srcId="{7A3329AB-C77C-8343-97CF-BD6AC847D722}" destId="{A7284357-4CA8-854B-8625-71527C691B43}" srcOrd="3" destOrd="0" presId="urn:microsoft.com/office/officeart/2005/8/layout/lProcess2"/>
    <dgm:cxn modelId="{82BA9F78-147E-4741-A747-7C68352CC9A8}" type="presParOf" srcId="{7A3329AB-C77C-8343-97CF-BD6AC847D722}" destId="{20C121BE-B613-3B40-824C-07E96E1BB0E7}" srcOrd="4" destOrd="0" presId="urn:microsoft.com/office/officeart/2005/8/layout/lProcess2"/>
    <dgm:cxn modelId="{C6346529-248B-5149-9C92-9D5F687B8C38}" type="presParOf" srcId="{7A3329AB-C77C-8343-97CF-BD6AC847D722}" destId="{E9929CAE-356C-AB46-B325-0926F58FF18F}" srcOrd="5" destOrd="0" presId="urn:microsoft.com/office/officeart/2005/8/layout/lProcess2"/>
    <dgm:cxn modelId="{A0403CF1-9C7D-D04C-A7B5-0E68C72E1F41}" type="presParOf" srcId="{7A3329AB-C77C-8343-97CF-BD6AC847D722}" destId="{598278F6-5BDD-514F-8239-B5549AD9A6A6}" srcOrd="6" destOrd="0" presId="urn:microsoft.com/office/officeart/2005/8/layout/lProcess2"/>
    <dgm:cxn modelId="{93F34DC6-200B-8440-9288-A5AA71EE149B}" type="presParOf" srcId="{7A3329AB-C77C-8343-97CF-BD6AC847D722}" destId="{604F0B08-6840-6143-8557-EDAF792AD209}" srcOrd="7" destOrd="0" presId="urn:microsoft.com/office/officeart/2005/8/layout/lProcess2"/>
    <dgm:cxn modelId="{2A48BBCD-921C-9A42-A363-0D8DD1C18DC6}" type="presParOf" srcId="{7A3329AB-C77C-8343-97CF-BD6AC847D722}" destId="{81017BA5-43E9-E84E-B24B-DEBA8BAACE82}" srcOrd="8" destOrd="0" presId="urn:microsoft.com/office/officeart/2005/8/layout/lProcess2"/>
    <dgm:cxn modelId="{53447F1D-F000-2B4E-9A34-F0DD93DCD971}" type="presParOf" srcId="{7A3329AB-C77C-8343-97CF-BD6AC847D722}" destId="{A2FB8432-2F12-714B-9E48-88E0DB1FA844}" srcOrd="9" destOrd="0" presId="urn:microsoft.com/office/officeart/2005/8/layout/lProcess2"/>
    <dgm:cxn modelId="{543B570A-463D-C044-BF32-8E1DB338A85C}" type="presParOf" srcId="{7A3329AB-C77C-8343-97CF-BD6AC847D722}" destId="{1A6CEB3D-AAEC-B44C-B9BD-9A307CD78F62}"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BA067B-8B05-EE46-BC3E-29BC20465EC3}"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B567FF01-B552-FC45-A29E-37B46E510583}">
      <dgm:prSet/>
      <dgm:spPr/>
      <dgm:t>
        <a:bodyPr/>
        <a:lstStyle/>
        <a:p>
          <a:r>
            <a:rPr lang="en-US"/>
            <a:t>Train model for 1-2 epochs with a LR decay of factor 10</a:t>
          </a:r>
        </a:p>
      </dgm:t>
    </dgm:pt>
    <dgm:pt modelId="{88648101-9856-A74C-9CAA-A5B2AF59EEB0}" type="parTrans" cxnId="{8FC05B80-C1B8-304F-9DA1-8B8A1E2E4800}">
      <dgm:prSet/>
      <dgm:spPr/>
      <dgm:t>
        <a:bodyPr/>
        <a:lstStyle/>
        <a:p>
          <a:endParaRPr lang="en-US"/>
        </a:p>
      </dgm:t>
    </dgm:pt>
    <dgm:pt modelId="{0BC7EB77-F519-1A45-8506-08251081063A}" type="sibTrans" cxnId="{8FC05B80-C1B8-304F-9DA1-8B8A1E2E4800}">
      <dgm:prSet/>
      <dgm:spPr/>
      <dgm:t>
        <a:bodyPr/>
        <a:lstStyle/>
        <a:p>
          <a:endParaRPr lang="en-US"/>
        </a:p>
      </dgm:t>
    </dgm:pt>
    <dgm:pt modelId="{438FD4A7-734C-4D43-BE58-44637A1A4C8E}">
      <dgm:prSet/>
      <dgm:spPr/>
      <dgm:t>
        <a:bodyPr/>
        <a:lstStyle/>
        <a:p>
          <a:r>
            <a:rPr lang="en-US"/>
            <a:t>Train half epoch &amp; </a:t>
          </a:r>
        </a:p>
        <a:p>
          <a:r>
            <a:rPr lang="en-US"/>
            <a:t>decrease LR</a:t>
          </a:r>
        </a:p>
      </dgm:t>
    </dgm:pt>
    <dgm:pt modelId="{06550AB5-C383-4748-A67B-C63E9CB679B6}" type="parTrans" cxnId="{7A763035-0658-E54E-AB7E-EEBF20BCBB06}">
      <dgm:prSet/>
      <dgm:spPr/>
      <dgm:t>
        <a:bodyPr/>
        <a:lstStyle/>
        <a:p>
          <a:endParaRPr lang="en-US"/>
        </a:p>
      </dgm:t>
    </dgm:pt>
    <dgm:pt modelId="{B08B499F-F722-A948-B543-2EB3AF9B022A}" type="sibTrans" cxnId="{7A763035-0658-E54E-AB7E-EEBF20BCBB06}">
      <dgm:prSet/>
      <dgm:spPr/>
      <dgm:t>
        <a:bodyPr/>
        <a:lstStyle/>
        <a:p>
          <a:endParaRPr lang="en-US"/>
        </a:p>
      </dgm:t>
    </dgm:pt>
    <dgm:pt modelId="{8C9DB0FF-63B0-4B46-B0B9-46877C1D6C29}">
      <dgm:prSet/>
      <dgm:spPr/>
      <dgm:t>
        <a:bodyPr/>
        <a:lstStyle/>
        <a:p>
          <a:r>
            <a:rPr lang="en-US"/>
            <a:t>Shuffle the data and repeat the process for 2-3 epochs</a:t>
          </a:r>
        </a:p>
      </dgm:t>
    </dgm:pt>
    <dgm:pt modelId="{97BE251F-6EAE-9A42-BACB-20A29A1F2008}" type="parTrans" cxnId="{4CC63B37-CB97-4943-A230-10DCF347C085}">
      <dgm:prSet/>
      <dgm:spPr/>
      <dgm:t>
        <a:bodyPr/>
        <a:lstStyle/>
        <a:p>
          <a:endParaRPr lang="en-US"/>
        </a:p>
      </dgm:t>
    </dgm:pt>
    <dgm:pt modelId="{D98D2835-C64C-254D-B579-1EFED8CD80C0}" type="sibTrans" cxnId="{4CC63B37-CB97-4943-A230-10DCF347C085}">
      <dgm:prSet/>
      <dgm:spPr/>
      <dgm:t>
        <a:bodyPr/>
        <a:lstStyle/>
        <a:p>
          <a:endParaRPr lang="en-US"/>
        </a:p>
      </dgm:t>
    </dgm:pt>
    <dgm:pt modelId="{14140F47-F419-294F-9F3B-38E89DDA686E}" type="pres">
      <dgm:prSet presAssocID="{5FBA067B-8B05-EE46-BC3E-29BC20465EC3}" presName="Name0" presStyleCnt="0">
        <dgm:presLayoutVars>
          <dgm:dir/>
          <dgm:resizeHandles val="exact"/>
        </dgm:presLayoutVars>
      </dgm:prSet>
      <dgm:spPr/>
    </dgm:pt>
    <dgm:pt modelId="{0D88C44B-50C1-F642-B1A2-537FB060A7E2}" type="pres">
      <dgm:prSet presAssocID="{B567FF01-B552-FC45-A29E-37B46E510583}" presName="node" presStyleLbl="node1" presStyleIdx="0" presStyleCnt="3">
        <dgm:presLayoutVars>
          <dgm:bulletEnabled val="1"/>
        </dgm:presLayoutVars>
      </dgm:prSet>
      <dgm:spPr/>
    </dgm:pt>
    <dgm:pt modelId="{46783C8B-5CC3-0B40-B9E0-F6F58DE51E45}" type="pres">
      <dgm:prSet presAssocID="{0BC7EB77-F519-1A45-8506-08251081063A}" presName="sibTrans" presStyleLbl="sibTrans2D1" presStyleIdx="0" presStyleCnt="2"/>
      <dgm:spPr/>
    </dgm:pt>
    <dgm:pt modelId="{7EE84B5D-9454-A647-BEA3-377614935FEE}" type="pres">
      <dgm:prSet presAssocID="{0BC7EB77-F519-1A45-8506-08251081063A}" presName="connectorText" presStyleLbl="sibTrans2D1" presStyleIdx="0" presStyleCnt="2"/>
      <dgm:spPr/>
    </dgm:pt>
    <dgm:pt modelId="{9A70009B-A960-EA44-B540-A0CF613F27B6}" type="pres">
      <dgm:prSet presAssocID="{438FD4A7-734C-4D43-BE58-44637A1A4C8E}" presName="node" presStyleLbl="node1" presStyleIdx="1" presStyleCnt="3">
        <dgm:presLayoutVars>
          <dgm:bulletEnabled val="1"/>
        </dgm:presLayoutVars>
      </dgm:prSet>
      <dgm:spPr/>
    </dgm:pt>
    <dgm:pt modelId="{D5F7FBCE-BCDB-0241-961C-6C53E3323C91}" type="pres">
      <dgm:prSet presAssocID="{B08B499F-F722-A948-B543-2EB3AF9B022A}" presName="sibTrans" presStyleLbl="sibTrans2D1" presStyleIdx="1" presStyleCnt="2"/>
      <dgm:spPr/>
    </dgm:pt>
    <dgm:pt modelId="{80F6F139-4DE0-1445-AF63-7AF0AFE4ECCB}" type="pres">
      <dgm:prSet presAssocID="{B08B499F-F722-A948-B543-2EB3AF9B022A}" presName="connectorText" presStyleLbl="sibTrans2D1" presStyleIdx="1" presStyleCnt="2"/>
      <dgm:spPr/>
    </dgm:pt>
    <dgm:pt modelId="{117EA90D-D393-5E45-90E6-D8CFC6DDCDD2}" type="pres">
      <dgm:prSet presAssocID="{8C9DB0FF-63B0-4B46-B0B9-46877C1D6C29}" presName="node" presStyleLbl="node1" presStyleIdx="2" presStyleCnt="3">
        <dgm:presLayoutVars>
          <dgm:bulletEnabled val="1"/>
        </dgm:presLayoutVars>
      </dgm:prSet>
      <dgm:spPr/>
    </dgm:pt>
  </dgm:ptLst>
  <dgm:cxnLst>
    <dgm:cxn modelId="{8E8E2713-8630-EE47-AB34-0717B78D0AA8}" type="presOf" srcId="{B567FF01-B552-FC45-A29E-37B46E510583}" destId="{0D88C44B-50C1-F642-B1A2-537FB060A7E2}" srcOrd="0" destOrd="0" presId="urn:microsoft.com/office/officeart/2005/8/layout/process1"/>
    <dgm:cxn modelId="{7A763035-0658-E54E-AB7E-EEBF20BCBB06}" srcId="{5FBA067B-8B05-EE46-BC3E-29BC20465EC3}" destId="{438FD4A7-734C-4D43-BE58-44637A1A4C8E}" srcOrd="1" destOrd="0" parTransId="{06550AB5-C383-4748-A67B-C63E9CB679B6}" sibTransId="{B08B499F-F722-A948-B543-2EB3AF9B022A}"/>
    <dgm:cxn modelId="{4CC63B37-CB97-4943-A230-10DCF347C085}" srcId="{5FBA067B-8B05-EE46-BC3E-29BC20465EC3}" destId="{8C9DB0FF-63B0-4B46-B0B9-46877C1D6C29}" srcOrd="2" destOrd="0" parTransId="{97BE251F-6EAE-9A42-BACB-20A29A1F2008}" sibTransId="{D98D2835-C64C-254D-B579-1EFED8CD80C0}"/>
    <dgm:cxn modelId="{9BBD694E-D887-4144-84C1-EEBB55EF9E5D}" type="presOf" srcId="{8C9DB0FF-63B0-4B46-B0B9-46877C1D6C29}" destId="{117EA90D-D393-5E45-90E6-D8CFC6DDCDD2}" srcOrd="0" destOrd="0" presId="urn:microsoft.com/office/officeart/2005/8/layout/process1"/>
    <dgm:cxn modelId="{C9912F6E-EEEE-684E-BA35-9512CEEE9C29}" type="presOf" srcId="{B08B499F-F722-A948-B543-2EB3AF9B022A}" destId="{D5F7FBCE-BCDB-0241-961C-6C53E3323C91}" srcOrd="0" destOrd="0" presId="urn:microsoft.com/office/officeart/2005/8/layout/process1"/>
    <dgm:cxn modelId="{F1F32875-3418-A04B-8ACB-34B9878EE240}" type="presOf" srcId="{B08B499F-F722-A948-B543-2EB3AF9B022A}" destId="{80F6F139-4DE0-1445-AF63-7AF0AFE4ECCB}" srcOrd="1" destOrd="0" presId="urn:microsoft.com/office/officeart/2005/8/layout/process1"/>
    <dgm:cxn modelId="{8FC05B80-C1B8-304F-9DA1-8B8A1E2E4800}" srcId="{5FBA067B-8B05-EE46-BC3E-29BC20465EC3}" destId="{B567FF01-B552-FC45-A29E-37B46E510583}" srcOrd="0" destOrd="0" parTransId="{88648101-9856-A74C-9CAA-A5B2AF59EEB0}" sibTransId="{0BC7EB77-F519-1A45-8506-08251081063A}"/>
    <dgm:cxn modelId="{313C5398-39A8-D849-A94A-AEA014FB0282}" type="presOf" srcId="{5FBA067B-8B05-EE46-BC3E-29BC20465EC3}" destId="{14140F47-F419-294F-9F3B-38E89DDA686E}" srcOrd="0" destOrd="0" presId="urn:microsoft.com/office/officeart/2005/8/layout/process1"/>
    <dgm:cxn modelId="{4B4D7AB4-DD9A-F147-876C-6908023FFE03}" type="presOf" srcId="{0BC7EB77-F519-1A45-8506-08251081063A}" destId="{7EE84B5D-9454-A647-BEA3-377614935FEE}" srcOrd="1" destOrd="0" presId="urn:microsoft.com/office/officeart/2005/8/layout/process1"/>
    <dgm:cxn modelId="{A3E1FFE2-4EB7-124D-BEEC-269726CD48C3}" type="presOf" srcId="{438FD4A7-734C-4D43-BE58-44637A1A4C8E}" destId="{9A70009B-A960-EA44-B540-A0CF613F27B6}" srcOrd="0" destOrd="0" presId="urn:microsoft.com/office/officeart/2005/8/layout/process1"/>
    <dgm:cxn modelId="{FFF5EAEA-8CD8-EE40-8D2C-91F31BAFC35C}" type="presOf" srcId="{0BC7EB77-F519-1A45-8506-08251081063A}" destId="{46783C8B-5CC3-0B40-B9E0-F6F58DE51E45}" srcOrd="0" destOrd="0" presId="urn:microsoft.com/office/officeart/2005/8/layout/process1"/>
    <dgm:cxn modelId="{533C1AD0-35A9-304D-85D9-FD1E5A1EB042}" type="presParOf" srcId="{14140F47-F419-294F-9F3B-38E89DDA686E}" destId="{0D88C44B-50C1-F642-B1A2-537FB060A7E2}" srcOrd="0" destOrd="0" presId="urn:microsoft.com/office/officeart/2005/8/layout/process1"/>
    <dgm:cxn modelId="{5314ABA0-4C15-AE4D-AF2B-34A39C472C77}" type="presParOf" srcId="{14140F47-F419-294F-9F3B-38E89DDA686E}" destId="{46783C8B-5CC3-0B40-B9E0-F6F58DE51E45}" srcOrd="1" destOrd="0" presId="urn:microsoft.com/office/officeart/2005/8/layout/process1"/>
    <dgm:cxn modelId="{32A70D95-1AFB-704D-B90A-E4DD4E54BD4B}" type="presParOf" srcId="{46783C8B-5CC3-0B40-B9E0-F6F58DE51E45}" destId="{7EE84B5D-9454-A647-BEA3-377614935FEE}" srcOrd="0" destOrd="0" presId="urn:microsoft.com/office/officeart/2005/8/layout/process1"/>
    <dgm:cxn modelId="{557F74E1-2BE6-5345-9D18-A9DB033D9D7D}" type="presParOf" srcId="{14140F47-F419-294F-9F3B-38E89DDA686E}" destId="{9A70009B-A960-EA44-B540-A0CF613F27B6}" srcOrd="2" destOrd="0" presId="urn:microsoft.com/office/officeart/2005/8/layout/process1"/>
    <dgm:cxn modelId="{489B7E68-A5B8-C444-9B02-CEE78D6B449C}" type="presParOf" srcId="{14140F47-F419-294F-9F3B-38E89DDA686E}" destId="{D5F7FBCE-BCDB-0241-961C-6C53E3323C91}" srcOrd="3" destOrd="0" presId="urn:microsoft.com/office/officeart/2005/8/layout/process1"/>
    <dgm:cxn modelId="{8FC070C7-08F5-3A42-9D05-46CCE23A11FD}" type="presParOf" srcId="{D5F7FBCE-BCDB-0241-961C-6C53E3323C91}" destId="{80F6F139-4DE0-1445-AF63-7AF0AFE4ECCB}" srcOrd="0" destOrd="0" presId="urn:microsoft.com/office/officeart/2005/8/layout/process1"/>
    <dgm:cxn modelId="{DED200BF-D7FA-F349-BFD7-8B7A2CFB9078}" type="presParOf" srcId="{14140F47-F419-294F-9F3B-38E89DDA686E}" destId="{117EA90D-D393-5E45-90E6-D8CFC6DDCDD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4B6B7B-8E7C-EB4F-9F01-DF270BD8E25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733D3A1-D297-904C-B72E-DF10C533FECC}">
      <dgm:prSet/>
      <dgm:spPr/>
      <dgm:t>
        <a:bodyPr/>
        <a:lstStyle/>
        <a:p>
          <a:r>
            <a:rPr lang="en-US"/>
            <a:t>Train model for 2-3 epochs</a:t>
          </a:r>
        </a:p>
      </dgm:t>
    </dgm:pt>
    <dgm:pt modelId="{59D3C642-E171-594E-BC9E-CE1E4C2A6EC3}" type="parTrans" cxnId="{DA7203FF-F6F1-D546-9008-4EA95F93B475}">
      <dgm:prSet/>
      <dgm:spPr/>
      <dgm:t>
        <a:bodyPr/>
        <a:lstStyle/>
        <a:p>
          <a:endParaRPr lang="en-US"/>
        </a:p>
      </dgm:t>
    </dgm:pt>
    <dgm:pt modelId="{277FBF90-EB6B-A14E-9222-B4ABEB85F25F}" type="sibTrans" cxnId="{DA7203FF-F6F1-D546-9008-4EA95F93B475}">
      <dgm:prSet/>
      <dgm:spPr/>
      <dgm:t>
        <a:bodyPr/>
        <a:lstStyle/>
        <a:p>
          <a:endParaRPr lang="en-US"/>
        </a:p>
      </dgm:t>
    </dgm:pt>
    <dgm:pt modelId="{FEE677F9-94AE-C54F-A205-2D0B6967F2E2}">
      <dgm:prSet/>
      <dgm:spPr/>
      <dgm:t>
        <a:bodyPr/>
        <a:lstStyle/>
        <a:p>
          <a:r>
            <a:rPr lang="en-US"/>
            <a:t>Freeze BERT layer</a:t>
          </a:r>
        </a:p>
      </dgm:t>
    </dgm:pt>
    <dgm:pt modelId="{AB8CE51A-DB0C-674F-9476-35A0BDB814B4}" type="parTrans" cxnId="{7AF14BED-17C4-D04A-B15D-F190C31DFE5E}">
      <dgm:prSet/>
      <dgm:spPr/>
      <dgm:t>
        <a:bodyPr/>
        <a:lstStyle/>
        <a:p>
          <a:endParaRPr lang="en-US"/>
        </a:p>
      </dgm:t>
    </dgm:pt>
    <dgm:pt modelId="{FDEED565-8EAF-8B49-85C6-6BA6745338A2}" type="sibTrans" cxnId="{7AF14BED-17C4-D04A-B15D-F190C31DFE5E}">
      <dgm:prSet/>
      <dgm:spPr/>
      <dgm:t>
        <a:bodyPr/>
        <a:lstStyle/>
        <a:p>
          <a:endParaRPr lang="en-US"/>
        </a:p>
      </dgm:t>
    </dgm:pt>
    <dgm:pt modelId="{0C11D828-D1F4-0B4B-B63C-CECACE4CE040}">
      <dgm:prSet/>
      <dgm:spPr/>
      <dgm:t>
        <a:bodyPr/>
        <a:lstStyle/>
        <a:p>
          <a:r>
            <a:rPr lang="en-US"/>
            <a:t>Train the model</a:t>
          </a:r>
        </a:p>
        <a:p>
          <a:r>
            <a:rPr lang="en-US"/>
            <a:t>(only Neural Classifier) </a:t>
          </a:r>
        </a:p>
      </dgm:t>
    </dgm:pt>
    <dgm:pt modelId="{8437ABBE-6313-9347-B6A6-C1C0165C667C}" type="parTrans" cxnId="{6B62EF9F-68B8-6744-94A4-620EE3C6A16B}">
      <dgm:prSet/>
      <dgm:spPr/>
      <dgm:t>
        <a:bodyPr/>
        <a:lstStyle/>
        <a:p>
          <a:endParaRPr lang="en-US"/>
        </a:p>
      </dgm:t>
    </dgm:pt>
    <dgm:pt modelId="{5DED19AB-4095-D148-9CCD-B38B84B78723}" type="sibTrans" cxnId="{6B62EF9F-68B8-6744-94A4-620EE3C6A16B}">
      <dgm:prSet/>
      <dgm:spPr/>
      <dgm:t>
        <a:bodyPr/>
        <a:lstStyle/>
        <a:p>
          <a:endParaRPr lang="en-US"/>
        </a:p>
      </dgm:t>
    </dgm:pt>
    <dgm:pt modelId="{C4F3EA29-C9C5-6549-931D-23DFDD9770D7}" type="pres">
      <dgm:prSet presAssocID="{074B6B7B-8E7C-EB4F-9F01-DF270BD8E25E}" presName="Name0" presStyleCnt="0">
        <dgm:presLayoutVars>
          <dgm:dir/>
          <dgm:resizeHandles val="exact"/>
        </dgm:presLayoutVars>
      </dgm:prSet>
      <dgm:spPr/>
    </dgm:pt>
    <dgm:pt modelId="{D3A8E397-FB27-AF4F-ABB9-7A011625FC98}" type="pres">
      <dgm:prSet presAssocID="{A733D3A1-D297-904C-B72E-DF10C533FECC}" presName="node" presStyleLbl="node1" presStyleIdx="0" presStyleCnt="3">
        <dgm:presLayoutVars>
          <dgm:bulletEnabled val="1"/>
        </dgm:presLayoutVars>
      </dgm:prSet>
      <dgm:spPr/>
    </dgm:pt>
    <dgm:pt modelId="{9CC594A2-6F42-FF4C-9F97-A3CB9C2A879D}" type="pres">
      <dgm:prSet presAssocID="{277FBF90-EB6B-A14E-9222-B4ABEB85F25F}" presName="sibTrans" presStyleLbl="sibTrans2D1" presStyleIdx="0" presStyleCnt="2"/>
      <dgm:spPr/>
    </dgm:pt>
    <dgm:pt modelId="{B3B59D83-B00A-954E-B43D-D2082F13723E}" type="pres">
      <dgm:prSet presAssocID="{277FBF90-EB6B-A14E-9222-B4ABEB85F25F}" presName="connectorText" presStyleLbl="sibTrans2D1" presStyleIdx="0" presStyleCnt="2"/>
      <dgm:spPr/>
    </dgm:pt>
    <dgm:pt modelId="{FA7CE8E1-71E0-A14B-A97B-E5949BD7E903}" type="pres">
      <dgm:prSet presAssocID="{FEE677F9-94AE-C54F-A205-2D0B6967F2E2}" presName="node" presStyleLbl="node1" presStyleIdx="1" presStyleCnt="3">
        <dgm:presLayoutVars>
          <dgm:bulletEnabled val="1"/>
        </dgm:presLayoutVars>
      </dgm:prSet>
      <dgm:spPr/>
    </dgm:pt>
    <dgm:pt modelId="{F03670B2-B3A5-6143-816B-3E4988A18EB4}" type="pres">
      <dgm:prSet presAssocID="{FDEED565-8EAF-8B49-85C6-6BA6745338A2}" presName="sibTrans" presStyleLbl="sibTrans2D1" presStyleIdx="1" presStyleCnt="2"/>
      <dgm:spPr/>
    </dgm:pt>
    <dgm:pt modelId="{2D59E9C0-5D85-F349-B936-4C7B96DB51FE}" type="pres">
      <dgm:prSet presAssocID="{FDEED565-8EAF-8B49-85C6-6BA6745338A2}" presName="connectorText" presStyleLbl="sibTrans2D1" presStyleIdx="1" presStyleCnt="2"/>
      <dgm:spPr/>
    </dgm:pt>
    <dgm:pt modelId="{6600B332-B152-0742-BFA8-E4FBAE0CA04B}" type="pres">
      <dgm:prSet presAssocID="{0C11D828-D1F4-0B4B-B63C-CECACE4CE040}" presName="node" presStyleLbl="node1" presStyleIdx="2" presStyleCnt="3">
        <dgm:presLayoutVars>
          <dgm:bulletEnabled val="1"/>
        </dgm:presLayoutVars>
      </dgm:prSet>
      <dgm:spPr/>
    </dgm:pt>
  </dgm:ptLst>
  <dgm:cxnLst>
    <dgm:cxn modelId="{81045822-33C8-734F-9F00-DE99BBE90394}" type="presOf" srcId="{FEE677F9-94AE-C54F-A205-2D0B6967F2E2}" destId="{FA7CE8E1-71E0-A14B-A97B-E5949BD7E903}" srcOrd="0" destOrd="0" presId="urn:microsoft.com/office/officeart/2005/8/layout/process1"/>
    <dgm:cxn modelId="{886B3F3F-0C4D-9D48-AD3A-029AA8724A0D}" type="presOf" srcId="{FDEED565-8EAF-8B49-85C6-6BA6745338A2}" destId="{F03670B2-B3A5-6143-816B-3E4988A18EB4}" srcOrd="0" destOrd="0" presId="urn:microsoft.com/office/officeart/2005/8/layout/process1"/>
    <dgm:cxn modelId="{1C61C690-4A7E-0E4A-94ED-890E522A6419}" type="presOf" srcId="{277FBF90-EB6B-A14E-9222-B4ABEB85F25F}" destId="{B3B59D83-B00A-954E-B43D-D2082F13723E}" srcOrd="1" destOrd="0" presId="urn:microsoft.com/office/officeart/2005/8/layout/process1"/>
    <dgm:cxn modelId="{6B62EF9F-68B8-6744-94A4-620EE3C6A16B}" srcId="{074B6B7B-8E7C-EB4F-9F01-DF270BD8E25E}" destId="{0C11D828-D1F4-0B4B-B63C-CECACE4CE040}" srcOrd="2" destOrd="0" parTransId="{8437ABBE-6313-9347-B6A6-C1C0165C667C}" sibTransId="{5DED19AB-4095-D148-9CCD-B38B84B78723}"/>
    <dgm:cxn modelId="{550E2CB1-091C-E541-86C8-CE9265D9D898}" type="presOf" srcId="{074B6B7B-8E7C-EB4F-9F01-DF270BD8E25E}" destId="{C4F3EA29-C9C5-6549-931D-23DFDD9770D7}" srcOrd="0" destOrd="0" presId="urn:microsoft.com/office/officeart/2005/8/layout/process1"/>
    <dgm:cxn modelId="{BDA591BB-1812-8344-B9B7-4FB4F3B77389}" type="presOf" srcId="{277FBF90-EB6B-A14E-9222-B4ABEB85F25F}" destId="{9CC594A2-6F42-FF4C-9F97-A3CB9C2A879D}" srcOrd="0" destOrd="0" presId="urn:microsoft.com/office/officeart/2005/8/layout/process1"/>
    <dgm:cxn modelId="{532CC3BC-4DA7-B94C-82A9-CBC6E027B143}" type="presOf" srcId="{FDEED565-8EAF-8B49-85C6-6BA6745338A2}" destId="{2D59E9C0-5D85-F349-B936-4C7B96DB51FE}" srcOrd="1" destOrd="0" presId="urn:microsoft.com/office/officeart/2005/8/layout/process1"/>
    <dgm:cxn modelId="{0BBC08CA-1E97-5D41-A7CA-8BA0B37BB948}" type="presOf" srcId="{0C11D828-D1F4-0B4B-B63C-CECACE4CE040}" destId="{6600B332-B152-0742-BFA8-E4FBAE0CA04B}" srcOrd="0" destOrd="0" presId="urn:microsoft.com/office/officeart/2005/8/layout/process1"/>
    <dgm:cxn modelId="{D83510EC-96EE-634E-967F-5DED14084F58}" type="presOf" srcId="{A733D3A1-D297-904C-B72E-DF10C533FECC}" destId="{D3A8E397-FB27-AF4F-ABB9-7A011625FC98}" srcOrd="0" destOrd="0" presId="urn:microsoft.com/office/officeart/2005/8/layout/process1"/>
    <dgm:cxn modelId="{7AF14BED-17C4-D04A-B15D-F190C31DFE5E}" srcId="{074B6B7B-8E7C-EB4F-9F01-DF270BD8E25E}" destId="{FEE677F9-94AE-C54F-A205-2D0B6967F2E2}" srcOrd="1" destOrd="0" parTransId="{AB8CE51A-DB0C-674F-9476-35A0BDB814B4}" sibTransId="{FDEED565-8EAF-8B49-85C6-6BA6745338A2}"/>
    <dgm:cxn modelId="{DA7203FF-F6F1-D546-9008-4EA95F93B475}" srcId="{074B6B7B-8E7C-EB4F-9F01-DF270BD8E25E}" destId="{A733D3A1-D297-904C-B72E-DF10C533FECC}" srcOrd="0" destOrd="0" parTransId="{59D3C642-E171-594E-BC9E-CE1E4C2A6EC3}" sibTransId="{277FBF90-EB6B-A14E-9222-B4ABEB85F25F}"/>
    <dgm:cxn modelId="{35094212-B767-224D-B81A-E69BA315C189}" type="presParOf" srcId="{C4F3EA29-C9C5-6549-931D-23DFDD9770D7}" destId="{D3A8E397-FB27-AF4F-ABB9-7A011625FC98}" srcOrd="0" destOrd="0" presId="urn:microsoft.com/office/officeart/2005/8/layout/process1"/>
    <dgm:cxn modelId="{D45F4CEE-687B-4B43-855D-5FC06768CFF1}" type="presParOf" srcId="{C4F3EA29-C9C5-6549-931D-23DFDD9770D7}" destId="{9CC594A2-6F42-FF4C-9F97-A3CB9C2A879D}" srcOrd="1" destOrd="0" presId="urn:microsoft.com/office/officeart/2005/8/layout/process1"/>
    <dgm:cxn modelId="{D9EA306A-16C3-374E-A07C-4287F8DB0496}" type="presParOf" srcId="{9CC594A2-6F42-FF4C-9F97-A3CB9C2A879D}" destId="{B3B59D83-B00A-954E-B43D-D2082F13723E}" srcOrd="0" destOrd="0" presId="urn:microsoft.com/office/officeart/2005/8/layout/process1"/>
    <dgm:cxn modelId="{853DBB63-9ECE-DC4E-B837-427C8BC10540}" type="presParOf" srcId="{C4F3EA29-C9C5-6549-931D-23DFDD9770D7}" destId="{FA7CE8E1-71E0-A14B-A97B-E5949BD7E903}" srcOrd="2" destOrd="0" presId="urn:microsoft.com/office/officeart/2005/8/layout/process1"/>
    <dgm:cxn modelId="{E4B28442-BBD3-0A45-8F91-65B54263AE86}" type="presParOf" srcId="{C4F3EA29-C9C5-6549-931D-23DFDD9770D7}" destId="{F03670B2-B3A5-6143-816B-3E4988A18EB4}" srcOrd="3" destOrd="0" presId="urn:microsoft.com/office/officeart/2005/8/layout/process1"/>
    <dgm:cxn modelId="{725F4D8C-C446-9E47-BDFA-195F054916B0}" type="presParOf" srcId="{F03670B2-B3A5-6143-816B-3E4988A18EB4}" destId="{2D59E9C0-5D85-F349-B936-4C7B96DB51FE}" srcOrd="0" destOrd="0" presId="urn:microsoft.com/office/officeart/2005/8/layout/process1"/>
    <dgm:cxn modelId="{D8A6A87D-56B9-4148-86D8-3CE63B9DE1D7}" type="presParOf" srcId="{C4F3EA29-C9C5-6549-931D-23DFDD9770D7}" destId="{6600B332-B152-0742-BFA8-E4FBAE0CA04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860C0-5796-504B-9D92-33FDB97BCFD3}">
      <dsp:nvSpPr>
        <dsp:cNvPr id="0" name=""/>
        <dsp:cNvSpPr/>
      </dsp:nvSpPr>
      <dsp:spPr>
        <a:xfrm>
          <a:off x="0" y="0"/>
          <a:ext cx="2696430" cy="3530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Vanilla BERT</a:t>
          </a:r>
          <a:br>
            <a:rPr lang="en-US" sz="3700" kern="1200"/>
          </a:br>
          <a:r>
            <a:rPr lang="en-US" sz="1400" kern="1200"/>
            <a:t>Optimizer: Adam</a:t>
          </a:r>
          <a:endParaRPr lang="en-US" sz="3700" kern="1200"/>
        </a:p>
      </dsp:txBody>
      <dsp:txXfrm>
        <a:off x="0" y="0"/>
        <a:ext cx="2696430" cy="1059180"/>
      </dsp:txXfrm>
    </dsp:sp>
    <dsp:sp modelId="{13187C94-BF6F-3240-81D3-F47BC5AFBB45}">
      <dsp:nvSpPr>
        <dsp:cNvPr id="0" name=""/>
        <dsp:cNvSpPr/>
      </dsp:nvSpPr>
      <dsp:spPr>
        <a:xfrm>
          <a:off x="272446" y="1059481"/>
          <a:ext cx="2157144" cy="6936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Input Layer</a:t>
          </a:r>
        </a:p>
      </dsp:txBody>
      <dsp:txXfrm>
        <a:off x="292761" y="1079796"/>
        <a:ext cx="2116514" cy="652991"/>
      </dsp:txXfrm>
    </dsp:sp>
    <dsp:sp modelId="{5BDA16CB-CE4D-464D-B237-5DE4C6F35E7B}">
      <dsp:nvSpPr>
        <dsp:cNvPr id="0" name=""/>
        <dsp:cNvSpPr/>
      </dsp:nvSpPr>
      <dsp:spPr>
        <a:xfrm>
          <a:off x="272446" y="1859814"/>
          <a:ext cx="2157144" cy="6936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BERT layer</a:t>
          </a:r>
        </a:p>
      </dsp:txBody>
      <dsp:txXfrm>
        <a:off x="292761" y="1880129"/>
        <a:ext cx="2116514" cy="652991"/>
      </dsp:txXfrm>
    </dsp:sp>
    <dsp:sp modelId="{EE8DC675-388C-8C44-8CA8-DF84AEEFDFDB}">
      <dsp:nvSpPr>
        <dsp:cNvPr id="0" name=""/>
        <dsp:cNvSpPr/>
      </dsp:nvSpPr>
      <dsp:spPr>
        <a:xfrm>
          <a:off x="272446" y="2660147"/>
          <a:ext cx="2157144" cy="6936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Sigmoid Activation</a:t>
          </a:r>
        </a:p>
      </dsp:txBody>
      <dsp:txXfrm>
        <a:off x="292761" y="2680462"/>
        <a:ext cx="2116514" cy="652991"/>
      </dsp:txXfrm>
    </dsp:sp>
    <dsp:sp modelId="{BD13B81B-348E-8D4F-8F08-0C6DAAA17E02}">
      <dsp:nvSpPr>
        <dsp:cNvPr id="0" name=""/>
        <dsp:cNvSpPr/>
      </dsp:nvSpPr>
      <dsp:spPr>
        <a:xfrm>
          <a:off x="2901466" y="0"/>
          <a:ext cx="2696430" cy="3530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Improved Model</a:t>
          </a:r>
          <a:br>
            <a:rPr lang="en-US" sz="3700" kern="1200"/>
          </a:br>
          <a:r>
            <a:rPr lang="en-US" sz="1400" kern="1200"/>
            <a:t>Optimizer: Adam</a:t>
          </a:r>
          <a:endParaRPr lang="en-US" sz="3700" kern="1200"/>
        </a:p>
      </dsp:txBody>
      <dsp:txXfrm>
        <a:off x="2901466" y="0"/>
        <a:ext cx="2696430" cy="1059180"/>
      </dsp:txXfrm>
    </dsp:sp>
    <dsp:sp modelId="{6D4C568A-4DB3-6D4C-A1DE-BA6487E579CF}">
      <dsp:nvSpPr>
        <dsp:cNvPr id="0" name=""/>
        <dsp:cNvSpPr/>
      </dsp:nvSpPr>
      <dsp:spPr>
        <a:xfrm>
          <a:off x="3171109" y="1059352"/>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Input Layer</a:t>
          </a:r>
        </a:p>
      </dsp:txBody>
      <dsp:txXfrm>
        <a:off x="3181037" y="1069280"/>
        <a:ext cx="2137288" cy="319111"/>
      </dsp:txXfrm>
    </dsp:sp>
    <dsp:sp modelId="{505F69AA-54F6-2448-9FA3-74D60B77070E}">
      <dsp:nvSpPr>
        <dsp:cNvPr id="0" name=""/>
        <dsp:cNvSpPr/>
      </dsp:nvSpPr>
      <dsp:spPr>
        <a:xfrm>
          <a:off x="3171109" y="1450468"/>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BERT Layer</a:t>
          </a:r>
        </a:p>
      </dsp:txBody>
      <dsp:txXfrm>
        <a:off x="3181037" y="1460396"/>
        <a:ext cx="2137288" cy="319111"/>
      </dsp:txXfrm>
    </dsp:sp>
    <dsp:sp modelId="{20C121BE-B613-3B40-824C-07E96E1BB0E7}">
      <dsp:nvSpPr>
        <dsp:cNvPr id="0" name=""/>
        <dsp:cNvSpPr/>
      </dsp:nvSpPr>
      <dsp:spPr>
        <a:xfrm>
          <a:off x="3171109" y="1841584"/>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Dense(1024)</a:t>
          </a:r>
        </a:p>
      </dsp:txBody>
      <dsp:txXfrm>
        <a:off x="3181037" y="1851512"/>
        <a:ext cx="2137288" cy="319111"/>
      </dsp:txXfrm>
    </dsp:sp>
    <dsp:sp modelId="{598278F6-5BDD-514F-8239-B5549AD9A6A6}">
      <dsp:nvSpPr>
        <dsp:cNvPr id="0" name=""/>
        <dsp:cNvSpPr/>
      </dsp:nvSpPr>
      <dsp:spPr>
        <a:xfrm>
          <a:off x="3171109" y="2232700"/>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Dense(1024)</a:t>
          </a:r>
        </a:p>
      </dsp:txBody>
      <dsp:txXfrm>
        <a:off x="3181037" y="2242628"/>
        <a:ext cx="2137288" cy="319111"/>
      </dsp:txXfrm>
    </dsp:sp>
    <dsp:sp modelId="{81017BA5-43E9-E84E-B24B-DEBA8BAACE82}">
      <dsp:nvSpPr>
        <dsp:cNvPr id="0" name=""/>
        <dsp:cNvSpPr/>
      </dsp:nvSpPr>
      <dsp:spPr>
        <a:xfrm>
          <a:off x="3171109" y="2623815"/>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Dense(1024)</a:t>
          </a:r>
        </a:p>
      </dsp:txBody>
      <dsp:txXfrm>
        <a:off x="3181037" y="2633743"/>
        <a:ext cx="2137288" cy="319111"/>
      </dsp:txXfrm>
    </dsp:sp>
    <dsp:sp modelId="{1A6CEB3D-AAEC-B44C-B9BD-9A307CD78F62}">
      <dsp:nvSpPr>
        <dsp:cNvPr id="0" name=""/>
        <dsp:cNvSpPr/>
      </dsp:nvSpPr>
      <dsp:spPr>
        <a:xfrm>
          <a:off x="3171109" y="3014931"/>
          <a:ext cx="2157144" cy="33896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Sigmoid Activation</a:t>
          </a:r>
        </a:p>
      </dsp:txBody>
      <dsp:txXfrm>
        <a:off x="3181037" y="3024859"/>
        <a:ext cx="2137288" cy="319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8C44B-50C1-F642-B1A2-537FB060A7E2}">
      <dsp:nvSpPr>
        <dsp:cNvPr id="0" name=""/>
        <dsp:cNvSpPr/>
      </dsp:nvSpPr>
      <dsp:spPr>
        <a:xfrm>
          <a:off x="9365" y="0"/>
          <a:ext cx="2799097" cy="9233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Train model for 1-2 epochs with a LR decay of factor 10</a:t>
          </a:r>
        </a:p>
      </dsp:txBody>
      <dsp:txXfrm>
        <a:off x="36408" y="27043"/>
        <a:ext cx="2745011" cy="869244"/>
      </dsp:txXfrm>
    </dsp:sp>
    <dsp:sp modelId="{46783C8B-5CC3-0B40-B9E0-F6F58DE51E45}">
      <dsp:nvSpPr>
        <dsp:cNvPr id="0" name=""/>
        <dsp:cNvSpPr/>
      </dsp:nvSpPr>
      <dsp:spPr>
        <a:xfrm>
          <a:off x="3088372" y="114576"/>
          <a:ext cx="593408" cy="69417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88372" y="253411"/>
        <a:ext cx="415386" cy="416506"/>
      </dsp:txXfrm>
    </dsp:sp>
    <dsp:sp modelId="{9A70009B-A960-EA44-B540-A0CF613F27B6}">
      <dsp:nvSpPr>
        <dsp:cNvPr id="0" name=""/>
        <dsp:cNvSpPr/>
      </dsp:nvSpPr>
      <dsp:spPr>
        <a:xfrm>
          <a:off x="3928101" y="0"/>
          <a:ext cx="2799097" cy="9233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Train half epoch &amp; </a:t>
          </a:r>
        </a:p>
        <a:p>
          <a:pPr marL="0" lvl="0" indent="0" algn="ctr" defTabSz="800100">
            <a:lnSpc>
              <a:spcPct val="90000"/>
            </a:lnSpc>
            <a:spcBef>
              <a:spcPct val="0"/>
            </a:spcBef>
            <a:spcAft>
              <a:spcPct val="35000"/>
            </a:spcAft>
            <a:buNone/>
          </a:pPr>
          <a:r>
            <a:rPr lang="en-US" sz="1800" kern="1200"/>
            <a:t>decrease LR</a:t>
          </a:r>
        </a:p>
      </dsp:txBody>
      <dsp:txXfrm>
        <a:off x="3955144" y="27043"/>
        <a:ext cx="2745011" cy="869244"/>
      </dsp:txXfrm>
    </dsp:sp>
    <dsp:sp modelId="{D5F7FBCE-BCDB-0241-961C-6C53E3323C91}">
      <dsp:nvSpPr>
        <dsp:cNvPr id="0" name=""/>
        <dsp:cNvSpPr/>
      </dsp:nvSpPr>
      <dsp:spPr>
        <a:xfrm>
          <a:off x="7007108" y="114576"/>
          <a:ext cx="593408" cy="69417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07108" y="253411"/>
        <a:ext cx="415386" cy="416506"/>
      </dsp:txXfrm>
    </dsp:sp>
    <dsp:sp modelId="{117EA90D-D393-5E45-90E6-D8CFC6DDCDD2}">
      <dsp:nvSpPr>
        <dsp:cNvPr id="0" name=""/>
        <dsp:cNvSpPr/>
      </dsp:nvSpPr>
      <dsp:spPr>
        <a:xfrm>
          <a:off x="7846837" y="0"/>
          <a:ext cx="2799097" cy="9233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Shuffle the data and repeat the process for 2-3 epochs</a:t>
          </a:r>
        </a:p>
      </dsp:txBody>
      <dsp:txXfrm>
        <a:off x="7873880" y="27043"/>
        <a:ext cx="2745011" cy="869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8E397-FB27-AF4F-ABB9-7A011625FC98}">
      <dsp:nvSpPr>
        <dsp:cNvPr id="0" name=""/>
        <dsp:cNvSpPr/>
      </dsp:nvSpPr>
      <dsp:spPr>
        <a:xfrm>
          <a:off x="9141" y="0"/>
          <a:ext cx="2732372" cy="923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Train model for 2-3 epochs</a:t>
          </a:r>
        </a:p>
      </dsp:txBody>
      <dsp:txXfrm>
        <a:off x="36184" y="27043"/>
        <a:ext cx="2678286" cy="869244"/>
      </dsp:txXfrm>
    </dsp:sp>
    <dsp:sp modelId="{9CC594A2-6F42-FF4C-9F97-A3CB9C2A879D}">
      <dsp:nvSpPr>
        <dsp:cNvPr id="0" name=""/>
        <dsp:cNvSpPr/>
      </dsp:nvSpPr>
      <dsp:spPr>
        <a:xfrm>
          <a:off x="3014751" y="122850"/>
          <a:ext cx="579263" cy="6776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14751" y="258376"/>
        <a:ext cx="405484" cy="406576"/>
      </dsp:txXfrm>
    </dsp:sp>
    <dsp:sp modelId="{FA7CE8E1-71E0-A14B-A97B-E5949BD7E903}">
      <dsp:nvSpPr>
        <dsp:cNvPr id="0" name=""/>
        <dsp:cNvSpPr/>
      </dsp:nvSpPr>
      <dsp:spPr>
        <a:xfrm>
          <a:off x="3834463" y="0"/>
          <a:ext cx="2732372" cy="923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Freeze BERT layer</a:t>
          </a:r>
        </a:p>
      </dsp:txBody>
      <dsp:txXfrm>
        <a:off x="3861506" y="27043"/>
        <a:ext cx="2678286" cy="869244"/>
      </dsp:txXfrm>
    </dsp:sp>
    <dsp:sp modelId="{F03670B2-B3A5-6143-816B-3E4988A18EB4}">
      <dsp:nvSpPr>
        <dsp:cNvPr id="0" name=""/>
        <dsp:cNvSpPr/>
      </dsp:nvSpPr>
      <dsp:spPr>
        <a:xfrm>
          <a:off x="6840073" y="122850"/>
          <a:ext cx="579263" cy="6776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40073" y="258376"/>
        <a:ext cx="405484" cy="406576"/>
      </dsp:txXfrm>
    </dsp:sp>
    <dsp:sp modelId="{6600B332-B152-0742-BFA8-E4FBAE0CA04B}">
      <dsp:nvSpPr>
        <dsp:cNvPr id="0" name=""/>
        <dsp:cNvSpPr/>
      </dsp:nvSpPr>
      <dsp:spPr>
        <a:xfrm>
          <a:off x="7659785" y="0"/>
          <a:ext cx="2732372" cy="923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Train the model</a:t>
          </a:r>
        </a:p>
        <a:p>
          <a:pPr marL="0" lvl="0" indent="0" algn="ctr" defTabSz="933450">
            <a:lnSpc>
              <a:spcPct val="90000"/>
            </a:lnSpc>
            <a:spcBef>
              <a:spcPct val="0"/>
            </a:spcBef>
            <a:spcAft>
              <a:spcPct val="35000"/>
            </a:spcAft>
            <a:buNone/>
          </a:pPr>
          <a:r>
            <a:rPr lang="en-US" sz="2100" kern="1200"/>
            <a:t>(only Neural Classifier) </a:t>
          </a:r>
        </a:p>
      </dsp:txBody>
      <dsp:txXfrm>
        <a:off x="7686828" y="27043"/>
        <a:ext cx="2678286" cy="86924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0A67F-CC07-2143-8A72-5C988236E499}" type="datetimeFigureOut">
              <a:rPr lang="en-US" smtClean="0"/>
              <a:t>5/17/20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F58F9-4A51-2F44-AD01-84B20F3FB9DF}" type="slidenum">
              <a:rPr lang="en-US" smtClean="0"/>
              <a:t>‹#›</a:t>
            </a:fld>
            <a:endParaRPr lang="en-US"/>
          </a:p>
        </p:txBody>
      </p:sp>
    </p:spTree>
    <p:extLst>
      <p:ext uri="{BB962C8B-B14F-4D97-AF65-F5344CB8AC3E}">
        <p14:creationId xmlns:p14="http://schemas.microsoft.com/office/powerpoint/2010/main" val="2839864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https-medium-com-vishalmorde-xgboost-algorithm-long-she-may-rein-edd9f99be63d"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xgboost.readthedocs.io/en/latest/tutorials/param_tuning.html" TargetMode="External"/><Relationship Id="rId4" Type="http://schemas.openxmlformats.org/officeDocument/2006/relationships/hyperlink" Target="https://machinelearningmastery.com/gentle-introduction-xgboost-applied-machine-learn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yknzhu.wixsite.com/mbweb"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english-corpora.org/wiki/"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An incident happened in India last year. When a passenger urgently needed a medicine during his train journey . His friends sent a tweet to the Indian Railways and asked for help. Luckily, the railways responded and delivered the medicine on time.</a:t>
            </a:r>
            <a:r>
              <a:rPr lang="en-US" sz="1200" b="0" i="0" kern="1200">
                <a:solidFill>
                  <a:schemeClr val="tx1"/>
                </a:solidFill>
                <a:effectLst/>
                <a:latin typeface="+mn-lt"/>
                <a:ea typeface="+mn-ea"/>
                <a:cs typeface="+mn-cs"/>
              </a:rPr>
              <a:t>​</a:t>
            </a:r>
          </a:p>
          <a:p>
            <a:pPr rtl="0" fontAlgn="base"/>
            <a:r>
              <a:rPr lang="en-US" sz="1200" b="0" i="0"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Hi everyone!</a:t>
            </a:r>
            <a:r>
              <a:rPr lang="en-US" sz="1200" b="0" i="0"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We are Gryffindor and our final project is Real or Not? NLP with Disaster Tweets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30BF58F9-4A51-2F44-AD01-84B20F3FB9DF}" type="slidenum">
              <a:rPr lang="en-US" smtClean="0"/>
              <a:t>1</a:t>
            </a:fld>
            <a:endParaRPr lang="en-US"/>
          </a:p>
        </p:txBody>
      </p:sp>
    </p:spTree>
    <p:extLst>
      <p:ext uri="{BB962C8B-B14F-4D97-AF65-F5344CB8AC3E}">
        <p14:creationId xmlns:p14="http://schemas.microsoft.com/office/powerpoint/2010/main" val="338764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analysis the effect of our preprocessing, we compared our data vocab with BERT vocab.</a:t>
            </a:r>
          </a:p>
          <a:p>
            <a:endParaRPr lang="en-US"/>
          </a:p>
          <a:p>
            <a:r>
              <a:rPr lang="en-US"/>
              <a:t>We want that most of our vocabulary words should be found in BERT vocabulary or we can say embeddings.</a:t>
            </a:r>
          </a:p>
          <a:p>
            <a:r>
              <a:rPr lang="en-US"/>
              <a:t>And preprocessing actually  gave us impressive result. We can see that before preprocessing we found embedding for just 66 percent of the text.. Whereas after pre-processing embedding was found for the 94% of the text . </a:t>
            </a:r>
          </a:p>
        </p:txBody>
      </p:sp>
      <p:sp>
        <p:nvSpPr>
          <p:cNvPr id="4" name="Slide Number Placeholder 3"/>
          <p:cNvSpPr>
            <a:spLocks noGrp="1"/>
          </p:cNvSpPr>
          <p:nvPr>
            <p:ph type="sldNum" sz="quarter" idx="5"/>
          </p:nvPr>
        </p:nvSpPr>
        <p:spPr/>
        <p:txBody>
          <a:bodyPr/>
          <a:lstStyle/>
          <a:p>
            <a:fld id="{30BF58F9-4A51-2F44-AD01-84B20F3FB9DF}" type="slidenum">
              <a:rPr lang="en-US" smtClean="0"/>
              <a:t>11</a:t>
            </a:fld>
            <a:endParaRPr lang="en-US"/>
          </a:p>
        </p:txBody>
      </p:sp>
    </p:spTree>
    <p:extLst>
      <p:ext uri="{BB962C8B-B14F-4D97-AF65-F5344CB8AC3E}">
        <p14:creationId xmlns:p14="http://schemas.microsoft.com/office/powerpoint/2010/main" val="163458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the magical methods are .. </a:t>
            </a:r>
            <a:r>
              <a:rPr lang="en-US" err="1"/>
              <a:t>hashtag_to_words</a:t>
            </a:r>
            <a:endParaRPr lang="en-US"/>
          </a:p>
        </p:txBody>
      </p:sp>
      <p:sp>
        <p:nvSpPr>
          <p:cNvPr id="4" name="Slide Number Placeholder 3"/>
          <p:cNvSpPr>
            <a:spLocks noGrp="1"/>
          </p:cNvSpPr>
          <p:nvPr>
            <p:ph type="sldNum" sz="quarter" idx="5"/>
          </p:nvPr>
        </p:nvSpPr>
        <p:spPr/>
        <p:txBody>
          <a:bodyPr/>
          <a:lstStyle/>
          <a:p>
            <a:fld id="{30BF58F9-4A51-2F44-AD01-84B20F3FB9DF}" type="slidenum">
              <a:rPr lang="en-US" smtClean="0"/>
              <a:t>12</a:t>
            </a:fld>
            <a:endParaRPr lang="en-US"/>
          </a:p>
        </p:txBody>
      </p:sp>
    </p:spTree>
    <p:extLst>
      <p:ext uri="{BB962C8B-B14F-4D97-AF65-F5344CB8AC3E}">
        <p14:creationId xmlns:p14="http://schemas.microsoft.com/office/powerpoint/2010/main" val="1430519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expand_contraction</a:t>
            </a:r>
            <a:r>
              <a:rPr lang="en-US"/>
              <a:t> and correcting misspelled where embedding found metric  jumped by FIVE%</a:t>
            </a:r>
          </a:p>
        </p:txBody>
      </p:sp>
      <p:sp>
        <p:nvSpPr>
          <p:cNvPr id="4" name="Slide Number Placeholder 3"/>
          <p:cNvSpPr>
            <a:spLocks noGrp="1"/>
          </p:cNvSpPr>
          <p:nvPr>
            <p:ph type="sldNum" sz="quarter" idx="5"/>
          </p:nvPr>
        </p:nvSpPr>
        <p:spPr/>
        <p:txBody>
          <a:bodyPr/>
          <a:lstStyle/>
          <a:p>
            <a:fld id="{30BF58F9-4A51-2F44-AD01-84B20F3FB9DF}" type="slidenum">
              <a:rPr lang="en-US" smtClean="0"/>
              <a:t>13</a:t>
            </a:fld>
            <a:endParaRPr lang="en-US"/>
          </a:p>
        </p:txBody>
      </p:sp>
    </p:spTree>
    <p:extLst>
      <p:ext uri="{BB962C8B-B14F-4D97-AF65-F5344CB8AC3E}">
        <p14:creationId xmlns:p14="http://schemas.microsoft.com/office/powerpoint/2010/main" val="357034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cs typeface="Calibri"/>
              </a:rPr>
              <a:t>Thank you </a:t>
            </a:r>
            <a:r>
              <a:rPr lang="en-US" i="1" err="1">
                <a:cs typeface="Calibri"/>
              </a:rPr>
              <a:t>sonam</a:t>
            </a:r>
            <a:r>
              <a:rPr lang="en-US" i="1">
                <a:cs typeface="Calibri"/>
              </a:rPr>
              <a:t>,</a:t>
            </a:r>
            <a:endParaRPr lang="en-US" i="1"/>
          </a:p>
          <a:p>
            <a:pPr marL="171450" indent="-171450">
              <a:buFont typeface="Arial"/>
              <a:buChar char="•"/>
            </a:pPr>
            <a:r>
              <a:rPr lang="en-US" i="1">
                <a:cs typeface="Calibri"/>
              </a:rPr>
              <a:t>The first model that we tested is </a:t>
            </a:r>
            <a:r>
              <a:rPr lang="en-US" i="1" err="1">
                <a:cs typeface="Calibri"/>
              </a:rPr>
              <a:t>svm</a:t>
            </a:r>
            <a:r>
              <a:rPr lang="en-US" i="1">
                <a:cs typeface="Calibri"/>
              </a:rPr>
              <a:t> with </a:t>
            </a:r>
            <a:r>
              <a:rPr lang="en-US" i="1" err="1">
                <a:cs typeface="Calibri"/>
              </a:rPr>
              <a:t>rbf</a:t>
            </a:r>
            <a:r>
              <a:rPr lang="en-US" i="1">
                <a:cs typeface="Calibri"/>
              </a:rPr>
              <a:t> kernel. </a:t>
            </a:r>
            <a:r>
              <a:rPr lang="en-US" i="1"/>
              <a:t>SVM is a discriminative classifier formally defined by a separating hyperplane.</a:t>
            </a:r>
          </a:p>
          <a:p>
            <a:pPr marL="171450" indent="-171450">
              <a:buFont typeface="Arial"/>
              <a:buChar char="•"/>
            </a:pPr>
            <a:endParaRPr lang="en-US">
              <a:cs typeface="Calibri" panose="020F0502020204030204"/>
            </a:endParaRPr>
          </a:p>
          <a:p>
            <a:pPr marL="171450" indent="-171450">
              <a:buFont typeface="Arial"/>
              <a:buChar char="•"/>
            </a:pPr>
            <a:r>
              <a:rPr lang="en-US" i="1">
                <a:cs typeface="Calibri"/>
              </a:rPr>
              <a:t>The input to </a:t>
            </a:r>
            <a:r>
              <a:rPr lang="en-US" i="1" err="1">
                <a:cs typeface="Calibri"/>
              </a:rPr>
              <a:t>svm</a:t>
            </a:r>
            <a:r>
              <a:rPr lang="en-US" i="1">
                <a:cs typeface="Calibri"/>
              </a:rPr>
              <a:t> is the processed text which is converted to matrix of </a:t>
            </a:r>
            <a:r>
              <a:rPr lang="en-US" i="1" err="1">
                <a:cs typeface="Calibri"/>
              </a:rPr>
              <a:t>tf-idf</a:t>
            </a:r>
            <a:r>
              <a:rPr lang="en-US" i="1">
                <a:cs typeface="Calibri"/>
              </a:rPr>
              <a:t> features</a:t>
            </a:r>
          </a:p>
          <a:p>
            <a:pPr marL="171450" indent="-171450">
              <a:buFont typeface="Arial"/>
              <a:buChar char="•"/>
            </a:pPr>
            <a:endParaRPr lang="en-US" i="1">
              <a:cs typeface="Calibri"/>
            </a:endParaRPr>
          </a:p>
          <a:p>
            <a:pPr marL="171450" indent="-171450">
              <a:buFont typeface="Arial"/>
              <a:buChar char="•"/>
            </a:pPr>
            <a:r>
              <a:rPr lang="en-US"/>
              <a:t>We used </a:t>
            </a:r>
            <a:r>
              <a:rPr lang="en-US" err="1"/>
              <a:t>gridsearchcv</a:t>
            </a:r>
            <a:r>
              <a:rPr lang="en-US"/>
              <a:t> for tuning parameters </a:t>
            </a:r>
          </a:p>
          <a:p>
            <a:pPr marL="171450" indent="-171450">
              <a:buFont typeface="Arial"/>
              <a:buChar char="•"/>
            </a:pPr>
            <a:endParaRPr lang="en-US">
              <a:cs typeface="Calibri"/>
            </a:endParaRPr>
          </a:p>
          <a:p>
            <a:pPr marL="171450" indent="-171450">
              <a:buFont typeface="Arial"/>
              <a:buChar char="•"/>
            </a:pPr>
            <a:r>
              <a:rPr lang="en-US">
                <a:cs typeface="Calibri"/>
              </a:rPr>
              <a:t>F1 score achieved by </a:t>
            </a:r>
            <a:r>
              <a:rPr lang="en-US" err="1">
                <a:cs typeface="Calibri"/>
              </a:rPr>
              <a:t>svm</a:t>
            </a:r>
            <a:r>
              <a:rPr lang="en-US">
                <a:cs typeface="Calibri"/>
              </a:rPr>
              <a:t> is 0.79</a:t>
            </a:r>
          </a:p>
          <a:p>
            <a:pPr marL="171450" indent="-171450">
              <a:buFont typeface="Arial"/>
              <a:buChar char="•"/>
            </a:pPr>
            <a:endParaRPr lang="en-US">
              <a:cs typeface="Calibri"/>
            </a:endParaRPr>
          </a:p>
          <a:p>
            <a:pPr marL="171450" indent="-171450">
              <a:buFont typeface="Arial"/>
              <a:buChar char="•"/>
            </a:pPr>
            <a:r>
              <a:rPr lang="en-US"/>
              <a:t>This model gave satisfactory results, but while considering informal language sources such as tweets, the data is always with high levels of noise. </a:t>
            </a:r>
          </a:p>
          <a:p>
            <a:pPr marL="171450" indent="-171450">
              <a:buFont typeface="Arial"/>
              <a:buChar char="•"/>
            </a:pPr>
            <a:endParaRPr lang="en-US">
              <a:cs typeface="Calibri" panose="020F0502020204030204"/>
            </a:endParaRPr>
          </a:p>
          <a:p>
            <a:pPr marL="171450" indent="-171450">
              <a:buFont typeface="Arial"/>
              <a:buChar char="•"/>
            </a:pPr>
            <a:r>
              <a:rPr lang="en-US"/>
              <a:t>Since the tweets are manually labelled, we can expect some noise even in labelling of the data.</a:t>
            </a:r>
          </a:p>
          <a:p>
            <a:pPr marL="171450" indent="-171450">
              <a:buFont typeface="Arial"/>
              <a:buChar char="•"/>
            </a:pPr>
            <a:endParaRPr lang="en-US">
              <a:cs typeface="Calibri" panose="020F0502020204030204"/>
            </a:endParaRPr>
          </a:p>
          <a:p>
            <a:pPr marL="171450" indent="-171450">
              <a:buFont typeface="Arial"/>
              <a:buChar char="•"/>
            </a:pPr>
            <a:r>
              <a:rPr lang="en-US"/>
              <a:t>So, a simple decision tree based model, that is equipped with Bagging and Random Forrest(to handle high dimensions), Boosting(to put some context into the words from each tweet) and gradient decent to arrive at minimal loss, sounds promising. </a:t>
            </a:r>
          </a:p>
          <a:p>
            <a:pPr marL="171450" indent="-171450">
              <a:buFont typeface="Arial"/>
              <a:buChar char="•"/>
            </a:pPr>
            <a:endParaRPr lang="en-US">
              <a:cs typeface="Calibri"/>
            </a:endParaRPr>
          </a:p>
          <a:p>
            <a:pPr marL="171450" indent="-171450">
              <a:buFont typeface="Arial"/>
              <a:buChar char="•"/>
            </a:pPr>
            <a:r>
              <a:rPr lang="en-US"/>
              <a:t>So we implemented </a:t>
            </a:r>
            <a:r>
              <a:rPr lang="en-US" err="1"/>
              <a:t>XGBoost</a:t>
            </a:r>
            <a:r>
              <a:rPr lang="en-US"/>
              <a:t> A powerful decision-tree based Ensemble model that employs Gradient Descent which has a history of performing extremely well in binary classification tasks. </a:t>
            </a:r>
          </a:p>
          <a:p>
            <a:pPr marL="171450" indent="-171450">
              <a:buFont typeface="Arial"/>
              <a:buChar char="•"/>
            </a:pPr>
            <a:endParaRPr lang="en-US">
              <a:cs typeface="Calibri"/>
            </a:endParaRPr>
          </a:p>
          <a:p>
            <a:pPr marL="171450" indent="-171450">
              <a:buFont typeface="Arial"/>
              <a:buChar char="•"/>
            </a:pPr>
            <a:r>
              <a:rPr lang="en-US"/>
              <a:t> Since the model is aided by Gradient Descent, regularization, learning rate and many other such hyper-</a:t>
            </a:r>
            <a:r>
              <a:rPr lang="en-US" err="1"/>
              <a:t>paramaters</a:t>
            </a:r>
            <a:r>
              <a:rPr lang="en-US"/>
              <a:t> come into play. </a:t>
            </a:r>
          </a:p>
          <a:p>
            <a:pPr marL="171450" indent="-171450">
              <a:buFont typeface="Arial"/>
              <a:buChar char="•"/>
            </a:pPr>
            <a:endParaRPr lang="en-US">
              <a:cs typeface="Calibri"/>
            </a:endParaRPr>
          </a:p>
          <a:p>
            <a:pPr marL="171450" indent="-171450">
              <a:buFont typeface="Arial"/>
              <a:buChar char="•"/>
            </a:pPr>
            <a:r>
              <a:rPr lang="en-US"/>
              <a:t>There is not much precedence using </a:t>
            </a:r>
            <a:r>
              <a:rPr lang="en-US" err="1"/>
              <a:t>XGBoost</a:t>
            </a:r>
            <a:r>
              <a:rPr lang="en-US"/>
              <a:t> for Text classification, so we wanted to try it. This model gave us the accuracy of approximately 80.1 percent.</a:t>
            </a:r>
          </a:p>
          <a:p>
            <a:pPr marL="171450" indent="-171450">
              <a:buFont typeface="Arial"/>
              <a:buChar char="•"/>
            </a:pPr>
            <a:endParaRPr lang="en-US">
              <a:cs typeface="Calibri"/>
            </a:endParaRPr>
          </a:p>
          <a:p>
            <a:pPr marL="171450" indent="-171450">
              <a:buFont typeface="Arial"/>
              <a:buChar char="•"/>
            </a:pPr>
            <a:r>
              <a:rPr lang="en-US"/>
              <a:t>Different accents and lingos used by people, makes it hard for Vectorization to work well in these cases. </a:t>
            </a:r>
          </a:p>
          <a:p>
            <a:pPr marL="171450" indent="-171450">
              <a:buFont typeface="Arial"/>
              <a:buChar char="•"/>
            </a:pPr>
            <a:endParaRPr lang="en-US">
              <a:cs typeface="Calibri"/>
            </a:endParaRPr>
          </a:p>
          <a:p>
            <a:r>
              <a:rPr lang="en-US"/>
              <a:t>We also implemented LSTM model, before moving on to BERT. </a:t>
            </a:r>
            <a:endParaRPr lang="en-US">
              <a:cs typeface="Calibri"/>
            </a:endParaRPr>
          </a:p>
          <a:p>
            <a:endParaRPr lang="en-US" i="1"/>
          </a:p>
          <a:p>
            <a:endParaRPr lang="en-US" i="1"/>
          </a:p>
          <a:p>
            <a:endParaRPr lang="en-US" i="1"/>
          </a:p>
          <a:p>
            <a:r>
              <a:rPr lang="en-US" i="1"/>
              <a:t> Extra :</a:t>
            </a:r>
            <a:endParaRPr lang="en-US"/>
          </a:p>
          <a:p>
            <a:r>
              <a:rPr lang="en-US"/>
              <a:t>C is a regularization parameter that controls the trade-off between the achieving a low training error and a low testing error that is the ability to generalize your classifier to unseen data.</a:t>
            </a:r>
            <a:endParaRPr lang="en-US">
              <a:cs typeface="Calibri"/>
            </a:endParaRPr>
          </a:p>
          <a:p>
            <a:endParaRPr lang="en-US" i="1">
              <a:cs typeface="Calibri"/>
            </a:endParaRPr>
          </a:p>
          <a:p>
            <a:r>
              <a:rPr lang="en-US"/>
              <a:t>XGB = Extreme Gradient Boosting</a:t>
            </a:r>
            <a:endParaRPr lang="en-US">
              <a:cs typeface="Calibri"/>
            </a:endParaRPr>
          </a:p>
          <a:p>
            <a:endParaRPr lang="en-US"/>
          </a:p>
          <a:p>
            <a:r>
              <a:rPr lang="en-US"/>
              <a:t>Decision trees – Bagging(Making multiple Decision trees) – Random Forest(Making multiple trees with only a subset of features) – Boosting(Sequential trees, with feedback from previous layers) – Gradient Boosting(Gradient descent is used to minimize error in boosting) = XGBOOST</a:t>
            </a:r>
            <a:endParaRPr lang="en-US">
              <a:cs typeface="Calibri"/>
            </a:endParaRPr>
          </a:p>
          <a:p>
            <a:endParaRPr lang="en-US"/>
          </a:p>
          <a:p>
            <a:r>
              <a:rPr lang="en-US"/>
              <a:t>Uses parallel processing for computations</a:t>
            </a:r>
            <a:endParaRPr lang="en-US">
              <a:cs typeface="Calibri"/>
            </a:endParaRPr>
          </a:p>
          <a:p>
            <a:endParaRPr lang="en-US"/>
          </a:p>
          <a:p>
            <a:r>
              <a:rPr lang="en-US"/>
              <a:t>Hence, an ensemble model aided by gradient descent might be out best bet.</a:t>
            </a:r>
            <a:endParaRPr lang="en-US">
              <a:cs typeface="Calibri"/>
            </a:endParaRPr>
          </a:p>
          <a:p>
            <a:endParaRPr lang="en-US"/>
          </a:p>
          <a:p>
            <a:r>
              <a:rPr lang="en-US"/>
              <a:t>After playing with the hyper </a:t>
            </a:r>
            <a:r>
              <a:rPr lang="en-US" err="1"/>
              <a:t>paramaters</a:t>
            </a:r>
            <a:r>
              <a:rPr lang="en-US"/>
              <a:t> and different input types – TFIDF &amp; Count Vectorizer, we went forward with Count Vectorizer and finally ended up with the accuracy from the screenshot.</a:t>
            </a:r>
            <a:endParaRPr lang="en-US">
              <a:cs typeface="Calibri"/>
            </a:endParaRPr>
          </a:p>
          <a:p>
            <a:endParaRPr lang="en-US"/>
          </a:p>
          <a:p>
            <a:r>
              <a:rPr lang="en-US"/>
              <a:t>Links:</a:t>
            </a:r>
            <a:endParaRPr lang="en-US">
              <a:cs typeface="Calibri"/>
            </a:endParaRPr>
          </a:p>
          <a:p>
            <a:r>
              <a:rPr lang="en-US">
                <a:hlinkClick r:id="rId3"/>
              </a:rPr>
              <a:t>https://towardsdatascience.com/https-medium-com-vishalmorde-xgboost-algorithm-long-she-may-rein-edd9f99be63d</a:t>
            </a:r>
            <a:endParaRPr lang="en-US"/>
          </a:p>
          <a:p>
            <a:r>
              <a:rPr lang="en-US">
                <a:hlinkClick r:id="rId4"/>
              </a:rPr>
              <a:t>https://machinelearningmastery.com/gentle-introduction-xgboost-applied-machine-learning/</a:t>
            </a:r>
            <a:endParaRPr lang="en-US"/>
          </a:p>
          <a:p>
            <a:r>
              <a:rPr lang="en-US">
                <a:hlinkClick r:id="rId5"/>
              </a:rPr>
              <a:t>https://xgboost.readthedocs.io/en/latest/tutorials/param_tuning.html</a:t>
            </a:r>
            <a:endParaRPr lang="en-US"/>
          </a:p>
          <a:p>
            <a:endParaRPr lang="en-US" i="1">
              <a:cs typeface="Calibri"/>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14</a:t>
            </a:fld>
            <a:endParaRPr lang="en-US"/>
          </a:p>
        </p:txBody>
      </p:sp>
    </p:spTree>
    <p:extLst>
      <p:ext uri="{BB962C8B-B14F-4D97-AF65-F5344CB8AC3E}">
        <p14:creationId xmlns:p14="http://schemas.microsoft.com/office/powerpoint/2010/main" val="1174676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Long Short-Term Memory Networks are a particular type of recurrent neural networks  capable of learning long term dependencies. It can learn to keep only relevant information to make predictions, and forget non relevant data.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have used Bidirectional LSTMs which are an extension to typical LSTMs that can enhance performance of the model as it trains two LSTMs instead of one on the input sequence. The first is as-is and the other on a reversed copy of the input sequence. By this, additional context is added to network and results are much faster.</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processed text is vectorized by a tokenizer which transforms input text to sequence of integers  (each integer being the index of a token in a dictionary) which is taken as the input to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r>
              <a:rPr lang="en-US"/>
              <a:t>* Bidirectional LSTM has a embedding layer, instead of loading random weight we have loaded the weights from our glove and crawl embeddings. This layer encodes the input sequence into a sequence of dense vectors</a:t>
            </a:r>
          </a:p>
          <a:p>
            <a:endParaRPr lang="en-US">
              <a:cs typeface="Calibri"/>
            </a:endParaRPr>
          </a:p>
          <a:p>
            <a:pPr marL="171450" indent="-171450">
              <a:buFont typeface="Arial" panose="020B0604020202020204" pitchFamily="34" charset="0"/>
              <a:buChar char="•"/>
            </a:pPr>
            <a:r>
              <a:rPr lang="en-US"/>
              <a:t>on top that We have used two layers of Bidirectional LSTMs where Bidirectional layer takes a recurrent layer (LSTM) as an argument and have also used one directional max and average pooling </a:t>
            </a:r>
            <a:r>
              <a:rPr lang="en-US" i="1"/>
              <a:t>T</a:t>
            </a:r>
            <a:r>
              <a:rPr lang="en-US"/>
              <a:t>o reduce </a:t>
            </a:r>
            <a:r>
              <a:rPr lang="en-US" err="1"/>
              <a:t>dimensionalty</a:t>
            </a:r>
            <a:endParaRPr lang="en-US"/>
          </a:p>
          <a:p>
            <a:pPr marL="171450" indent="-171450">
              <a:buFont typeface="Arial" panose="020B0604020202020204" pitchFamily="34" charset="0"/>
              <a:buChar char="•"/>
            </a:pPr>
            <a:endParaRPr lang="en-US">
              <a:cs typeface="Calibri"/>
            </a:endParaRPr>
          </a:p>
          <a:p>
            <a:r>
              <a:rPr lang="en-US"/>
              <a:t>* the accuracy of this model is 80.2%</a:t>
            </a:r>
          </a:p>
          <a:p>
            <a:endParaRPr lang="en-US">
              <a:cs typeface="Calibri"/>
            </a:endParaRPr>
          </a:p>
          <a:p>
            <a:endParaRPr lang="en-US">
              <a:cs typeface="Calibri"/>
            </a:endParaRPr>
          </a:p>
          <a:p>
            <a:r>
              <a:rPr lang="en-US"/>
              <a:t>Embedding layer -&gt; dropout -&gt; 2 bidirectional </a:t>
            </a:r>
            <a:r>
              <a:rPr lang="en-US" err="1"/>
              <a:t>lstms</a:t>
            </a:r>
            <a:r>
              <a:rPr lang="en-US"/>
              <a:t> -&gt; concatenation (1d global max pooling and 1d global average pooling ) + dense </a:t>
            </a:r>
            <a:r>
              <a:rPr lang="en-US" err="1"/>
              <a:t>layes</a:t>
            </a:r>
            <a:r>
              <a:rPr lang="en-US"/>
              <a:t> with </a:t>
            </a:r>
            <a:r>
              <a:rPr lang="en-US" err="1"/>
              <a:t>relu</a:t>
            </a:r>
            <a:r>
              <a:rPr lang="en-US"/>
              <a:t> and sigmoid activation functions</a:t>
            </a:r>
            <a:endParaRPr lang="en-US">
              <a:cs typeface="Calibri"/>
            </a:endParaRPr>
          </a:p>
          <a:p>
            <a:endParaRPr lang="en-US"/>
          </a:p>
          <a:p>
            <a:r>
              <a:rPr lang="en-US"/>
              <a:t>The processed text is vectorized by a tokenizer which transforms input text to sequence of integers  (each integer being the index of a token in a dictionary) which is input to the model </a:t>
            </a:r>
            <a:endParaRPr lang="en-US">
              <a:cs typeface="Calibri"/>
            </a:endParaRPr>
          </a:p>
          <a:p>
            <a:endParaRPr lang="en-US"/>
          </a:p>
          <a:p>
            <a:r>
              <a:rPr lang="en-US"/>
              <a:t>LSTM input  is 3-d array (batch size, timesteps - number of time-steps you are feeding a sequence, </a:t>
            </a:r>
            <a:r>
              <a:rPr lang="en-US" err="1"/>
              <a:t>seq_len</a:t>
            </a:r>
            <a:r>
              <a:rPr lang="en-US"/>
              <a:t> - number of units in one input sequence)</a:t>
            </a:r>
            <a:endParaRPr lang="en-US">
              <a:cs typeface="Calibri"/>
            </a:endParaRPr>
          </a:p>
          <a:p>
            <a:endParaRPr lang="en-US"/>
          </a:p>
          <a:p>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15</a:t>
            </a:fld>
            <a:endParaRPr lang="en-US"/>
          </a:p>
        </p:txBody>
      </p:sp>
    </p:spTree>
    <p:extLst>
      <p:ext uri="{BB962C8B-B14F-4D97-AF65-F5344CB8AC3E}">
        <p14:creationId xmlns:p14="http://schemas.microsoft.com/office/powerpoint/2010/main" val="21822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Sameera ! </a:t>
            </a:r>
          </a:p>
          <a:p>
            <a:r>
              <a:rPr lang="en-US">
                <a:cs typeface="Calibri"/>
              </a:rPr>
              <a:t>We are using Pre trained BERT as our final model.</a:t>
            </a:r>
          </a:p>
          <a:p>
            <a:r>
              <a:rPr lang="en-US">
                <a:cs typeface="Calibri"/>
              </a:rPr>
              <a:t>We will start with some of the specifications of the BERT and how its trained and then we will move on with how we fine tuned it to use it for our </a:t>
            </a:r>
            <a:r>
              <a:rPr lang="en-US" err="1">
                <a:cs typeface="Calibri"/>
              </a:rPr>
              <a:t>classifcation</a:t>
            </a:r>
            <a:r>
              <a:rPr lang="en-US">
                <a:cs typeface="Calibri"/>
              </a:rPr>
              <a:t> purpose.</a:t>
            </a:r>
          </a:p>
          <a:p>
            <a:endParaRPr lang="en-US">
              <a:cs typeface="Calibri"/>
            </a:endParaRPr>
          </a:p>
          <a:p>
            <a:r>
              <a:rPr lang="en-US">
                <a:cs typeface="Calibri"/>
              </a:rPr>
              <a:t>BERT is a major break through in the field of NLP which took the community by storm because of its incredible performances.</a:t>
            </a:r>
          </a:p>
          <a:p>
            <a:endParaRPr lang="en-US">
              <a:cs typeface="Calibri"/>
            </a:endParaRPr>
          </a:p>
          <a:p>
            <a:endParaRPr lang="en-US">
              <a:cs typeface="Calibri"/>
            </a:endParaRPr>
          </a:p>
          <a:p>
            <a:r>
              <a:rPr lang="en-US">
                <a:cs typeface="Calibri"/>
              </a:rPr>
              <a:t>Before BERT Processing starts it adds </a:t>
            </a:r>
          </a:p>
          <a:p>
            <a:r>
              <a:rPr lang="en-US"/>
              <a:t>A [CLS] token to the input word tokens at the beginning of the first sentence and a [SEP] token is inserted at the end of each sentence. This is also known as token embedding.</a:t>
            </a:r>
          </a:p>
          <a:p>
            <a:endParaRPr lang="en-US">
              <a:cs typeface="Calibri"/>
            </a:endParaRPr>
          </a:p>
          <a:p>
            <a:r>
              <a:rPr lang="en-US">
                <a:cs typeface="Calibri"/>
              </a:rPr>
              <a:t>Here we also Maintain </a:t>
            </a:r>
            <a:r>
              <a:rPr lang="en-US" err="1">
                <a:cs typeface="Calibri"/>
              </a:rPr>
              <a:t>Segement</a:t>
            </a:r>
            <a:r>
              <a:rPr lang="en-US">
                <a:cs typeface="Calibri"/>
              </a:rPr>
              <a:t> Embeddings and Positional Embeddings .</a:t>
            </a:r>
          </a:p>
          <a:p>
            <a:endParaRPr lang="en-US">
              <a:cs typeface="Calibri"/>
            </a:endParaRPr>
          </a:p>
          <a:p>
            <a:endParaRPr lang="en-US">
              <a:cs typeface="Calibri"/>
            </a:endParaRPr>
          </a:p>
          <a:p>
            <a:r>
              <a:rPr lang="en-US"/>
              <a:t>The image on the right helps us  visualize  the attention as lines connecting the position being updated (left) with the position being attended to (right). Colors identify the corresponding attention head(s), while line thickness reflects the attention score. </a:t>
            </a:r>
          </a:p>
          <a:p>
            <a:endParaRPr lang="en-US">
              <a:cs typeface="Calibri" panose="020F0502020204030204"/>
            </a:endParaRPr>
          </a:p>
          <a:p>
            <a:r>
              <a:rPr lang="en-US">
                <a:cs typeface="Calibri" panose="020F0502020204030204"/>
              </a:rPr>
              <a:t>We can use this tool implemented by </a:t>
            </a:r>
            <a:r>
              <a:rPr lang="en-US" err="1">
                <a:cs typeface="Calibri" panose="020F0502020204030204"/>
              </a:rPr>
              <a:t>tensorflow</a:t>
            </a:r>
            <a:r>
              <a:rPr lang="en-US">
                <a:cs typeface="Calibri" panose="020F0502020204030204"/>
              </a:rPr>
              <a:t> to play around.</a:t>
            </a:r>
          </a:p>
          <a:p>
            <a:endParaRPr lang="en-US"/>
          </a:p>
          <a:p>
            <a:r>
              <a:rPr lang="en-US"/>
              <a:t>At the top of the tool, the user can select the model layer, as well as one or more attention heads (by clicking on the color patches at the top, representing the 12 heads).</a:t>
            </a:r>
          </a:p>
          <a:p>
            <a:endParaRPr lang="en-US">
              <a:cs typeface="Calibri"/>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16</a:t>
            </a:fld>
            <a:endParaRPr lang="en-US"/>
          </a:p>
        </p:txBody>
      </p:sp>
    </p:spTree>
    <p:extLst>
      <p:ext uri="{BB962C8B-B14F-4D97-AF65-F5344CB8AC3E}">
        <p14:creationId xmlns:p14="http://schemas.microsoft.com/office/powerpoint/2010/main" val="255431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specification about the BERT </a:t>
            </a:r>
          </a:p>
          <a:p>
            <a:endParaRPr lang="en-US"/>
          </a:p>
          <a:p>
            <a:r>
              <a:rPr lang="en-US"/>
              <a:t>There are 2 types of pre-trained versions of BERT depending on the scale of the model architecture:</a:t>
            </a:r>
          </a:p>
          <a:p>
            <a:r>
              <a:rPr lang="en-US" b="1"/>
              <a:t>BERT-Base</a:t>
            </a:r>
            <a:r>
              <a:rPr lang="en-US"/>
              <a:t>: 12-layer, 768-hidden-nodes, 12-attention-heads, 110M parameters</a:t>
            </a:r>
            <a:br>
              <a:rPr lang="en-US">
                <a:cs typeface="+mn-lt"/>
              </a:rPr>
            </a:br>
            <a:r>
              <a:rPr lang="en-US" b="1"/>
              <a:t>BERT-Large</a:t>
            </a:r>
            <a:r>
              <a:rPr lang="en-US"/>
              <a:t>: 24-layer, 1024-hidden-nodes, 16-attention-heads, 340M parameters.</a:t>
            </a:r>
          </a:p>
          <a:p>
            <a:endParaRPr lang="en-US">
              <a:cs typeface="Calibri"/>
            </a:endParaRPr>
          </a:p>
          <a:p>
            <a:pPr marL="171450" indent="-171450">
              <a:buFont typeface="Arial"/>
              <a:buChar char="•"/>
            </a:pPr>
            <a:r>
              <a:rPr lang="en-US"/>
              <a:t>BERT is pre-trained on 40 epochs over a 3.3 billion word corpus, including </a:t>
            </a:r>
            <a:r>
              <a:rPr lang="en-US">
                <a:hlinkClick r:id="rId3"/>
              </a:rPr>
              <a:t>BooksCorpus </a:t>
            </a:r>
            <a:r>
              <a:rPr lang="en-US"/>
              <a:t>(800 million words) and </a:t>
            </a:r>
            <a:r>
              <a:rPr lang="en-US">
                <a:hlinkClick r:id="rId4"/>
              </a:rPr>
              <a:t>English Wikipedia</a:t>
            </a:r>
            <a:r>
              <a:rPr lang="en-US"/>
              <a:t> (2.5 billion words).</a:t>
            </a:r>
          </a:p>
          <a:p>
            <a:pPr marL="171450" indent="-171450">
              <a:buFont typeface="Arial"/>
              <a:buChar char="•"/>
            </a:pPr>
            <a:endParaRPr lang="en-US"/>
          </a:p>
          <a:p>
            <a:pPr marL="171450" indent="-171450">
              <a:buFont typeface="Arial"/>
              <a:buChar char="•"/>
            </a:pPr>
            <a:r>
              <a:rPr lang="en-US"/>
              <a:t>As input, BERT takes a sequence of words which keep flowing up the stack. Each layer applies self-attention, and passes its results through a feed-forward network, and then hands it off to the next encoder.</a:t>
            </a:r>
          </a:p>
          <a:p>
            <a:pPr marL="171450" indent="-171450">
              <a:buFont typeface="Arial"/>
              <a:buChar char="•"/>
            </a:pPr>
            <a:endParaRPr lang="en-US"/>
          </a:p>
          <a:p>
            <a:pPr marL="171450" indent="-171450">
              <a:buFont typeface="Arial"/>
              <a:buChar char="•"/>
            </a:pPr>
            <a:r>
              <a:rPr lang="en-US"/>
              <a:t>The output of each position is a vector of size called </a:t>
            </a:r>
            <a:r>
              <a:rPr lang="en-US" i="1" err="1"/>
              <a:t>hidden_size</a:t>
            </a:r>
            <a:r>
              <a:rPr lang="en-US"/>
              <a:t> (768 in BERT Base). This vector can be used as the input for a classifier you choose.</a:t>
            </a:r>
          </a:p>
          <a:p>
            <a:pPr marL="171450" indent="-171450">
              <a:buFont typeface="Arial"/>
              <a:buChar char="•"/>
            </a:pPr>
            <a:endParaRPr lang="en-US"/>
          </a:p>
          <a:p>
            <a:pPr marL="171450" indent="-171450">
              <a:buFont typeface="Arial"/>
              <a:buChar char="•"/>
            </a:pPr>
            <a:r>
              <a:rPr lang="en-US"/>
              <a:t>The fine-tuned model for different datasets improves the GLUE benchmark to 80.5 percent (7.7 percent absolute improvement), </a:t>
            </a:r>
            <a:r>
              <a:rPr lang="en-US" err="1"/>
              <a:t>MultiNLI</a:t>
            </a:r>
            <a:r>
              <a:rPr lang="en-US"/>
              <a:t> accuracy to 86.7 percent (4.6 percent absolute improvement), the </a:t>
            </a:r>
            <a:r>
              <a:rPr lang="en-US" err="1"/>
              <a:t>SQuAD</a:t>
            </a:r>
            <a:r>
              <a:rPr lang="en-US"/>
              <a:t> v1.1 question answering Test F1 to 93.2 (1.5 absolute improvement), and so on over a total of 11 language tasks.</a:t>
            </a:r>
          </a:p>
          <a:p>
            <a:endParaRPr lang="en-US">
              <a:cs typeface="Calibri"/>
            </a:endParaRPr>
          </a:p>
          <a:p>
            <a:r>
              <a:rPr lang="en-US">
                <a:cs typeface="Calibri"/>
              </a:rPr>
              <a:t>In the right  we can see absolute improvements when compared to other SOTA models.</a:t>
            </a:r>
          </a:p>
        </p:txBody>
      </p:sp>
      <p:sp>
        <p:nvSpPr>
          <p:cNvPr id="4" name="Slide Number Placeholder 3"/>
          <p:cNvSpPr>
            <a:spLocks noGrp="1"/>
          </p:cNvSpPr>
          <p:nvPr>
            <p:ph type="sldNum" sz="quarter" idx="5"/>
          </p:nvPr>
        </p:nvSpPr>
        <p:spPr/>
        <p:txBody>
          <a:bodyPr/>
          <a:lstStyle/>
          <a:p>
            <a:fld id="{30BF58F9-4A51-2F44-AD01-84B20F3FB9DF}" type="slidenum">
              <a:rPr lang="en-US" smtClean="0"/>
              <a:t>17</a:t>
            </a:fld>
            <a:endParaRPr lang="en-US"/>
          </a:p>
        </p:txBody>
      </p:sp>
    </p:spTree>
    <p:extLst>
      <p:ext uri="{BB962C8B-B14F-4D97-AF65-F5344CB8AC3E}">
        <p14:creationId xmlns:p14="http://schemas.microsoft.com/office/powerpoint/2010/main" val="2676915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the Advanced techniques to train </a:t>
            </a:r>
            <a:r>
              <a:rPr lang="en-US" err="1"/>
              <a:t>bert</a:t>
            </a:r>
            <a:r>
              <a:rPr lang="en-US"/>
              <a:t> </a:t>
            </a:r>
          </a:p>
          <a:p>
            <a:endParaRPr lang="en-US"/>
          </a:p>
          <a:p>
            <a:r>
              <a:rPr lang="en-US"/>
              <a:t>The idea here is “simple”: Randomly mask out 15% of the words in the input — replacing them with a [MASK] token —  run the entire sequence through the BERT attention based encoder and then predict only the masked words, </a:t>
            </a:r>
          </a:p>
          <a:p>
            <a:endParaRPr lang="en-US">
              <a:cs typeface="Calibri"/>
            </a:endParaRPr>
          </a:p>
          <a:p>
            <a:endParaRPr lang="en-US">
              <a:cs typeface="Calibri"/>
            </a:endParaRPr>
          </a:p>
          <a:p>
            <a:endParaRPr lang="en-US">
              <a:cs typeface="Calibri"/>
            </a:endParaRPr>
          </a:p>
          <a:p>
            <a:pPr marL="3829050" lvl="8" indent="-171450">
              <a:buFont typeface="Arial"/>
              <a:buChar char="•"/>
            </a:pPr>
            <a:r>
              <a:rPr lang="en-US"/>
              <a:t>80% of the tokens are actually replaced with the token [MASK].</a:t>
            </a:r>
          </a:p>
          <a:p>
            <a:pPr marL="3829050" lvl="8" indent="-171450">
              <a:buFont typeface="Arial"/>
              <a:buChar char="•"/>
            </a:pPr>
            <a:r>
              <a:rPr lang="en-US"/>
              <a:t>10% of the time tokens are replaced with a random token.</a:t>
            </a:r>
          </a:p>
          <a:p>
            <a:pPr marL="3829050" lvl="8" indent="-171450">
              <a:buFont typeface="Arial"/>
              <a:buChar char="•"/>
            </a:pPr>
            <a:r>
              <a:rPr lang="en-US"/>
              <a:t>10% of the time tokens are left unchanged.</a:t>
            </a:r>
          </a:p>
          <a:p>
            <a:pPr lvl="8"/>
            <a:endParaRPr lang="en-US">
              <a:cs typeface="Calibri"/>
            </a:endParaRPr>
          </a:p>
          <a:p>
            <a:pPr lvl="8"/>
            <a:r>
              <a:rPr lang="en-US" sz="1200" b="0" i="0" kern="1200">
                <a:solidFill>
                  <a:schemeClr val="tx1"/>
                </a:solidFill>
                <a:effectLst/>
                <a:latin typeface="+mn-lt"/>
                <a:ea typeface="+mn-ea"/>
                <a:cs typeface="+mn-cs"/>
              </a:rPr>
              <a:t>During training the model gets as input pairs of sentences and it learns to predict if the second sentence is the next sentence in the original text as well.</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 we have seen earlier, BERT separates sentences with a special [SEP] token. During training the model is fed with two input sentences at a time BERT is then required to predict whether the second sentence is sequence or not, with the assumption that the random sentence will be disconnected from the first sentence</a:t>
            </a:r>
          </a:p>
          <a:p>
            <a:endParaRPr lang="en-US">
              <a:cs typeface="Calibri"/>
            </a:endParaRPr>
          </a:p>
          <a:p>
            <a:r>
              <a:rPr lang="en-US">
                <a:cs typeface="Calibri"/>
              </a:rPr>
              <a:t>Both these techniques are used simultaneously while training. </a:t>
            </a:r>
          </a:p>
          <a:p>
            <a:endParaRPr lang="en-US">
              <a:cs typeface="Calibri"/>
            </a:endParaRPr>
          </a:p>
          <a:p>
            <a:r>
              <a:rPr lang="en-US">
                <a:cs typeface="Calibri"/>
              </a:rPr>
              <a:t>BERT uses word piece technique to include OOV words.</a:t>
            </a:r>
          </a:p>
          <a:p>
            <a:endParaRPr lang="en-US">
              <a:cs typeface="Calibri"/>
            </a:endParaRPr>
          </a:p>
          <a:p>
            <a:r>
              <a:rPr lang="en-US">
                <a:cs typeface="Calibri"/>
              </a:rPr>
              <a:t>Now Sushant will explain how are we using and fine tuning BERT to our advantage.</a:t>
            </a:r>
          </a:p>
        </p:txBody>
      </p:sp>
      <p:sp>
        <p:nvSpPr>
          <p:cNvPr id="4" name="Slide Number Placeholder 3"/>
          <p:cNvSpPr>
            <a:spLocks noGrp="1"/>
          </p:cNvSpPr>
          <p:nvPr>
            <p:ph type="sldNum" sz="quarter" idx="5"/>
          </p:nvPr>
        </p:nvSpPr>
        <p:spPr/>
        <p:txBody>
          <a:bodyPr/>
          <a:lstStyle/>
          <a:p>
            <a:fld id="{30BF58F9-4A51-2F44-AD01-84B20F3FB9DF}" type="slidenum">
              <a:rPr lang="en-US" smtClean="0"/>
              <a:t>18</a:t>
            </a:fld>
            <a:endParaRPr lang="en-US"/>
          </a:p>
        </p:txBody>
      </p:sp>
    </p:spTree>
    <p:extLst>
      <p:ext uri="{BB962C8B-B14F-4D97-AF65-F5344CB8AC3E}">
        <p14:creationId xmlns:p14="http://schemas.microsoft.com/office/powerpoint/2010/main" val="179948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3 layers of BERT are fully connected layers, they do a fine job of classification by themselves. </a:t>
            </a:r>
          </a:p>
          <a:p>
            <a:r>
              <a:rPr lang="en-US"/>
              <a:t>BERT comes with an assortment of pre-trained models.</a:t>
            </a:r>
          </a:p>
          <a:p>
            <a:endParaRPr lang="en-US"/>
          </a:p>
          <a:p>
            <a:r>
              <a:rPr lang="en-US"/>
              <a:t>Small batch size means, more number of weight </a:t>
            </a:r>
            <a:r>
              <a:rPr lang="en-US" err="1"/>
              <a:t>updations</a:t>
            </a:r>
            <a:r>
              <a:rPr lang="en-US"/>
              <a:t> (back prop) in each epoch with the same learning rate.</a:t>
            </a:r>
          </a:p>
        </p:txBody>
      </p:sp>
      <p:sp>
        <p:nvSpPr>
          <p:cNvPr id="4" name="Slide Number Placeholder 3"/>
          <p:cNvSpPr>
            <a:spLocks noGrp="1"/>
          </p:cNvSpPr>
          <p:nvPr>
            <p:ph type="sldNum" sz="quarter" idx="5"/>
          </p:nvPr>
        </p:nvSpPr>
        <p:spPr/>
        <p:txBody>
          <a:bodyPr/>
          <a:lstStyle/>
          <a:p>
            <a:fld id="{30BF58F9-4A51-2F44-AD01-84B20F3FB9DF}" type="slidenum">
              <a:rPr lang="en-US" smtClean="0"/>
              <a:t>19</a:t>
            </a:fld>
            <a:endParaRPr lang="en-US"/>
          </a:p>
        </p:txBody>
      </p:sp>
    </p:spTree>
    <p:extLst>
      <p:ext uri="{BB962C8B-B14F-4D97-AF65-F5344CB8AC3E}">
        <p14:creationId xmlns:p14="http://schemas.microsoft.com/office/powerpoint/2010/main" val="227322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big data tools pass along feedback to each other while processing distributed data, our team even though spread out across the globe(one of our team members is currently working from India) constantly communicated over </a:t>
            </a:r>
            <a:r>
              <a:rPr lang="en-US" err="1"/>
              <a:t>whatsapp</a:t>
            </a:r>
            <a:r>
              <a:rPr lang="en-US"/>
              <a:t>, calling each other at 4'o clock in the morning just to tell that 1e-7 for LR didn't work </a:t>
            </a:r>
          </a:p>
        </p:txBody>
      </p:sp>
      <p:sp>
        <p:nvSpPr>
          <p:cNvPr id="4" name="Slide Number Placeholder 3"/>
          <p:cNvSpPr>
            <a:spLocks noGrp="1"/>
          </p:cNvSpPr>
          <p:nvPr>
            <p:ph type="sldNum" sz="quarter" idx="5"/>
          </p:nvPr>
        </p:nvSpPr>
        <p:spPr/>
        <p:txBody>
          <a:bodyPr/>
          <a:lstStyle/>
          <a:p>
            <a:fld id="{30BF58F9-4A51-2F44-AD01-84B20F3FB9DF}" type="slidenum">
              <a:rPr lang="en-US" smtClean="0"/>
              <a:t>20</a:t>
            </a:fld>
            <a:endParaRPr lang="en-US"/>
          </a:p>
        </p:txBody>
      </p:sp>
    </p:spTree>
    <p:extLst>
      <p:ext uri="{BB962C8B-B14F-4D97-AF65-F5344CB8AC3E}">
        <p14:creationId xmlns:p14="http://schemas.microsoft.com/office/powerpoint/2010/main" val="233739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story brings me to the motivation behind this project. </a:t>
            </a:r>
            <a:endParaRPr lang="en-US"/>
          </a:p>
          <a:p>
            <a:endParaRPr lang="en-US"/>
          </a:p>
          <a:p>
            <a:r>
              <a:rPr lang="en-US"/>
              <a:t>The use and impact of social media platforms (e.g., Twitter, Facebook, LinkedIn) has skyrocketed over the past decade. They have become critical components of emergency preparedness, response, and recovery. Twitter has been widely regarded as active communication channel during emergency events such as disasters caused by natural hazards. A tweet could even serve as first news regarding an accident or a fire. If these tweets are noticed early by response teams, they would get more time react to the situation.</a:t>
            </a:r>
          </a:p>
          <a:p>
            <a:endParaRPr lang="en-US">
              <a:cs typeface="Calibri"/>
            </a:endParaRPr>
          </a:p>
          <a:p>
            <a:r>
              <a:rPr lang="en-US">
                <a:cs typeface="Calibri"/>
              </a:rPr>
              <a:t>This brings me to the motivation behind this project. As it is not always clear that a person's tweet is announcing a disaster or not. </a:t>
            </a:r>
          </a:p>
          <a:p>
            <a:r>
              <a:rPr lang="en-US">
                <a:cs typeface="Calibri"/>
              </a:rPr>
              <a:t>A tweet reads, "Kobe is on fire today". It is very hard for a machine to realize that this tweet is not about a fire but, about a person's game.</a:t>
            </a:r>
          </a:p>
          <a:p>
            <a:endParaRPr lang="en-US">
              <a:cs typeface="Calibri"/>
            </a:endParaRPr>
          </a:p>
          <a:p>
            <a:endParaRPr lang="en-US">
              <a:cs typeface="Calibri"/>
            </a:endParaRPr>
          </a:p>
          <a:p>
            <a:r>
              <a:rPr lang="en-US">
                <a:cs typeface="Calibri"/>
              </a:rPr>
              <a:t>We want to build a simple and effective binary classification model which could classify between Real tweets about disasters and general tweets. This model would be an initial attempt to design a pipeline for contextual based Natural Language Processing which could later be used for Topic Modeling as well.</a:t>
            </a:r>
          </a:p>
        </p:txBody>
      </p:sp>
      <p:sp>
        <p:nvSpPr>
          <p:cNvPr id="4" name="Slide Number Placeholder 3"/>
          <p:cNvSpPr>
            <a:spLocks noGrp="1"/>
          </p:cNvSpPr>
          <p:nvPr>
            <p:ph type="sldNum" sz="quarter" idx="5"/>
          </p:nvPr>
        </p:nvSpPr>
        <p:spPr/>
        <p:txBody>
          <a:bodyPr/>
          <a:lstStyle/>
          <a:p>
            <a:fld id="{30BF58F9-4A51-2F44-AD01-84B20F3FB9DF}" type="slidenum">
              <a:rPr lang="en-US" smtClean="0"/>
              <a:t>2</a:t>
            </a:fld>
            <a:endParaRPr lang="en-US"/>
          </a:p>
        </p:txBody>
      </p:sp>
    </p:spTree>
    <p:extLst>
      <p:ext uri="{BB962C8B-B14F-4D97-AF65-F5344CB8AC3E}">
        <p14:creationId xmlns:p14="http://schemas.microsoft.com/office/powerpoint/2010/main" val="3721747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build a simple and effective binary classification model which could classify between Real tweets about disasters and general tweets. This model would be an initial attempt to design a pipeline for contextual based Natural Language Processing which could later be used for Topic Modeling as well.</a:t>
            </a:r>
          </a:p>
          <a:p>
            <a:endParaRPr lang="en-US">
              <a:cs typeface="Calibri"/>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3</a:t>
            </a:fld>
            <a:endParaRPr lang="en-US"/>
          </a:p>
        </p:txBody>
      </p:sp>
    </p:spTree>
    <p:extLst>
      <p:ext uri="{BB962C8B-B14F-4D97-AF65-F5344CB8AC3E}">
        <p14:creationId xmlns:p14="http://schemas.microsoft.com/office/powerpoint/2010/main" val="378595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4</a:t>
            </a:fld>
            <a:endParaRPr lang="en-US"/>
          </a:p>
        </p:txBody>
      </p:sp>
    </p:spTree>
    <p:extLst>
      <p:ext uri="{BB962C8B-B14F-4D97-AF65-F5344CB8AC3E}">
        <p14:creationId xmlns:p14="http://schemas.microsoft.com/office/powerpoint/2010/main" val="4016664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0BF58F9-4A51-2F44-AD01-84B20F3FB9DF}" type="slidenum">
              <a:rPr lang="en-US" smtClean="0"/>
              <a:t>6</a:t>
            </a:fld>
            <a:endParaRPr lang="en-US"/>
          </a:p>
        </p:txBody>
      </p:sp>
    </p:spTree>
    <p:extLst>
      <p:ext uri="{BB962C8B-B14F-4D97-AF65-F5344CB8AC3E}">
        <p14:creationId xmlns:p14="http://schemas.microsoft.com/office/powerpoint/2010/main" val="386207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Saurabh!</a:t>
            </a:r>
          </a:p>
          <a:p>
            <a:r>
              <a:rPr lang="en-US">
                <a:cs typeface="Calibri"/>
              </a:rPr>
              <a:t>As we are dealing with social media's un-structured text, we had to do more than usual pre-processing steps. </a:t>
            </a:r>
          </a:p>
          <a:p>
            <a:r>
              <a:rPr lang="en-US">
                <a:cs typeface="Calibri"/>
              </a:rPr>
              <a:t>So we implemented a bunch of methods.. and according to the need of different models, relevant methods were picked.</a:t>
            </a:r>
          </a:p>
          <a:p>
            <a:endParaRPr lang="en-US">
              <a:cs typeface="Calibri"/>
            </a:endParaRPr>
          </a:p>
          <a:p>
            <a:r>
              <a:rPr lang="en-US">
                <a:cs typeface="Calibri"/>
              </a:rPr>
              <a:t>Except the usual preprocessing like stop word removal and emoji’s removal etc.</a:t>
            </a:r>
          </a:p>
          <a:p>
            <a:r>
              <a:rPr lang="en-US">
                <a:cs typeface="Calibri"/>
              </a:rPr>
              <a:t>We implemented methods for like contextual spelling correction whose example we can see on screen ..and can predict its impact.</a:t>
            </a:r>
          </a:p>
          <a:p>
            <a:r>
              <a:rPr lang="en-US">
                <a:cs typeface="Calibri"/>
              </a:rPr>
              <a:t>Seeing our dataset we were inspired to implement methods for abbreviation expansion, removing repetitive character (as …people like to express their excitement on social media you know;) )  and expand contractions.</a:t>
            </a:r>
          </a:p>
          <a:p>
            <a:endParaRPr lang="en-US">
              <a:cs typeface="Calibri"/>
            </a:endParaRPr>
          </a:p>
          <a:p>
            <a:r>
              <a:rPr lang="en-US">
                <a:cs typeface="Calibri"/>
              </a:rPr>
              <a:t>One of the interesting and effective method is</a:t>
            </a:r>
          </a:p>
        </p:txBody>
      </p:sp>
      <p:sp>
        <p:nvSpPr>
          <p:cNvPr id="4" name="Slide Number Placeholder 3"/>
          <p:cNvSpPr>
            <a:spLocks noGrp="1"/>
          </p:cNvSpPr>
          <p:nvPr>
            <p:ph type="sldNum" sz="quarter" idx="5"/>
          </p:nvPr>
        </p:nvSpPr>
        <p:spPr/>
        <p:txBody>
          <a:bodyPr/>
          <a:lstStyle/>
          <a:p>
            <a:fld id="{30BF58F9-4A51-2F44-AD01-84B20F3FB9DF}" type="slidenum">
              <a:rPr lang="en-US" smtClean="0"/>
              <a:t>7</a:t>
            </a:fld>
            <a:endParaRPr lang="en-US"/>
          </a:p>
        </p:txBody>
      </p:sp>
    </p:spTree>
    <p:extLst>
      <p:ext uri="{BB962C8B-B14F-4D97-AF65-F5344CB8AC3E}">
        <p14:creationId xmlns:p14="http://schemas.microsoft.com/office/powerpoint/2010/main" val="2466357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Hashtag to words</a:t>
            </a:r>
          </a:p>
          <a:p>
            <a:r>
              <a:rPr lang="en-US"/>
              <a:t>If you training a model or using pretrained model or embedding, all its learning fails ..when we input a hashtag because it is kind of a new word for the model and hence its previous learning …towards the semantic of ..words of hashtag … is not used.</a:t>
            </a:r>
          </a:p>
          <a:p>
            <a:endParaRPr lang="en-US"/>
          </a:p>
          <a:p>
            <a:r>
              <a:rPr lang="en-US"/>
              <a:t>So we simply broke the hashtag ..to words for our model</a:t>
            </a:r>
          </a:p>
        </p:txBody>
      </p:sp>
      <p:sp>
        <p:nvSpPr>
          <p:cNvPr id="4" name="Slide Number Placeholder 3"/>
          <p:cNvSpPr>
            <a:spLocks noGrp="1"/>
          </p:cNvSpPr>
          <p:nvPr>
            <p:ph type="sldNum" sz="quarter" idx="5"/>
          </p:nvPr>
        </p:nvSpPr>
        <p:spPr/>
        <p:txBody>
          <a:bodyPr/>
          <a:lstStyle/>
          <a:p>
            <a:fld id="{30BF58F9-4A51-2F44-AD01-84B20F3FB9DF}" type="slidenum">
              <a:rPr lang="en-US" smtClean="0"/>
              <a:t>8</a:t>
            </a:fld>
            <a:endParaRPr lang="en-US"/>
          </a:p>
        </p:txBody>
      </p:sp>
    </p:spTree>
    <p:extLst>
      <p:ext uri="{BB962C8B-B14F-4D97-AF65-F5344CB8AC3E}">
        <p14:creationId xmlns:p14="http://schemas.microsoft.com/office/powerpoint/2010/main" val="366781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 looks pretty happy </a:t>
            </a:r>
          </a:p>
          <a:p>
            <a:endParaRPr lang="en-US"/>
          </a:p>
          <a:p>
            <a:r>
              <a:rPr lang="en-US"/>
              <a:t>Going by number, not just words, we can see that number of unique word count before and after this preprocessing step dropped by around 1000 words.</a:t>
            </a:r>
          </a:p>
        </p:txBody>
      </p:sp>
      <p:sp>
        <p:nvSpPr>
          <p:cNvPr id="4" name="Slide Number Placeholder 3"/>
          <p:cNvSpPr>
            <a:spLocks noGrp="1"/>
          </p:cNvSpPr>
          <p:nvPr>
            <p:ph type="sldNum" sz="quarter" idx="5"/>
          </p:nvPr>
        </p:nvSpPr>
        <p:spPr/>
        <p:txBody>
          <a:bodyPr/>
          <a:lstStyle/>
          <a:p>
            <a:fld id="{30BF58F9-4A51-2F44-AD01-84B20F3FB9DF}" type="slidenum">
              <a:rPr lang="en-US" smtClean="0"/>
              <a:t>9</a:t>
            </a:fld>
            <a:endParaRPr lang="en-US"/>
          </a:p>
        </p:txBody>
      </p:sp>
    </p:spTree>
    <p:extLst>
      <p:ext uri="{BB962C8B-B14F-4D97-AF65-F5344CB8AC3E}">
        <p14:creationId xmlns:p14="http://schemas.microsoft.com/office/powerpoint/2010/main" val="87248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As we saw before.. that URL holds some decision impact.. we replaced URL links with URL as a word.. Which will remove the noise and will still retain information.</a:t>
            </a:r>
          </a:p>
        </p:txBody>
      </p:sp>
      <p:sp>
        <p:nvSpPr>
          <p:cNvPr id="4" name="Slide Number Placeholder 3"/>
          <p:cNvSpPr>
            <a:spLocks noGrp="1"/>
          </p:cNvSpPr>
          <p:nvPr>
            <p:ph type="sldNum" sz="quarter" idx="5"/>
          </p:nvPr>
        </p:nvSpPr>
        <p:spPr/>
        <p:txBody>
          <a:bodyPr/>
          <a:lstStyle/>
          <a:p>
            <a:fld id="{30BF58F9-4A51-2F44-AD01-84B20F3FB9DF}" type="slidenum">
              <a:rPr lang="en-US" smtClean="0"/>
              <a:t>10</a:t>
            </a:fld>
            <a:endParaRPr lang="en-US"/>
          </a:p>
        </p:txBody>
      </p:sp>
    </p:spTree>
    <p:extLst>
      <p:ext uri="{BB962C8B-B14F-4D97-AF65-F5344CB8AC3E}">
        <p14:creationId xmlns:p14="http://schemas.microsoft.com/office/powerpoint/2010/main" val="37632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5/17/20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68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08508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936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2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3840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2260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068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8110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88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5530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5/17/20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7858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5/17/20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90864547"/>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github.com/tensorflow/tensor2tensor/tree/master/tensor2tensor/visualiz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medium.com/sciforce/googles-bert-changing-the-nlp-landscape-5f4a7bf65cc5"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hyperlink" Target="https://trello.com/b/jMH5pISR/nlp-for-disaster-tweets"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10A71-26D6-4665-92F7-8AB8A85E7D44}"/>
              </a:ext>
            </a:extLst>
          </p:cNvPr>
          <p:cNvPicPr>
            <a:picLocks noChangeAspect="1"/>
          </p:cNvPicPr>
          <p:nvPr/>
        </p:nvPicPr>
        <p:blipFill rotWithShape="1">
          <a:blip r:embed="rId5"/>
          <a:srcRect t="7645" r="-1" b="8064"/>
          <a:stretch/>
        </p:blipFill>
        <p:spPr>
          <a:xfrm>
            <a:off x="-1" y="10"/>
            <a:ext cx="12188952" cy="6857990"/>
          </a:xfrm>
          <a:custGeom>
            <a:avLst/>
            <a:gdLst/>
            <a:ahLst/>
            <a:cxnLst/>
            <a:rect l="l" t="t" r="r" b="b"/>
            <a:pathLst>
              <a:path w="12188952" h="6858000">
                <a:moveTo>
                  <a:pt x="2436988" y="0"/>
                </a:moveTo>
                <a:lnTo>
                  <a:pt x="12188952" y="0"/>
                </a:lnTo>
                <a:lnTo>
                  <a:pt x="12188952" y="6858000"/>
                </a:lnTo>
                <a:lnTo>
                  <a:pt x="5953781" y="6858000"/>
                </a:lnTo>
                <a:lnTo>
                  <a:pt x="5989882" y="6573909"/>
                </a:lnTo>
                <a:cubicBezTo>
                  <a:pt x="6012545" y="6350740"/>
                  <a:pt x="6024155" y="6124304"/>
                  <a:pt x="6024155" y="5895156"/>
                </a:cubicBezTo>
                <a:cubicBezTo>
                  <a:pt x="6024155" y="3374528"/>
                  <a:pt x="4619337" y="1182014"/>
                  <a:pt x="2549935" y="57848"/>
                </a:cubicBezTo>
                <a:close/>
                <a:moveTo>
                  <a:pt x="0" y="0"/>
                </a:moveTo>
                <a:lnTo>
                  <a:pt x="1" y="0"/>
                </a:lnTo>
                <a:lnTo>
                  <a:pt x="1" y="6858000"/>
                </a:lnTo>
                <a:lnTo>
                  <a:pt x="0" y="6858000"/>
                </a:lnTo>
                <a:close/>
              </a:path>
            </a:pathLst>
          </a:custGeom>
        </p:spPr>
      </p:pic>
      <p:sp>
        <p:nvSpPr>
          <p:cNvPr id="2" name="Title 1">
            <a:extLst>
              <a:ext uri="{FF2B5EF4-FFF2-40B4-BE49-F238E27FC236}">
                <a16:creationId xmlns:a16="http://schemas.microsoft.com/office/drawing/2014/main" id="{6AC021B9-C8A2-264C-91EA-47E7D9D54585}"/>
              </a:ext>
            </a:extLst>
          </p:cNvPr>
          <p:cNvSpPr>
            <a:spLocks noGrp="1"/>
          </p:cNvSpPr>
          <p:nvPr>
            <p:ph type="ctrTitle"/>
          </p:nvPr>
        </p:nvSpPr>
        <p:spPr>
          <a:xfrm>
            <a:off x="447484" y="2990585"/>
            <a:ext cx="4438841" cy="2838715"/>
          </a:xfrm>
        </p:spPr>
        <p:txBody>
          <a:bodyPr anchor="t">
            <a:normAutofit/>
          </a:bodyPr>
          <a:lstStyle/>
          <a:p>
            <a:pPr algn="l"/>
            <a:r>
              <a:rPr lang="en-US" sz="5000"/>
              <a:t>Real or Not?</a:t>
            </a:r>
            <a:br>
              <a:rPr lang="en-US" sz="5000"/>
            </a:br>
            <a:r>
              <a:rPr lang="en-US" sz="5000"/>
              <a:t>NLP with Disaster Tweets</a:t>
            </a:r>
          </a:p>
        </p:txBody>
      </p:sp>
      <p:sp>
        <p:nvSpPr>
          <p:cNvPr id="8" name="Subtitle 7">
            <a:extLst>
              <a:ext uri="{FF2B5EF4-FFF2-40B4-BE49-F238E27FC236}">
                <a16:creationId xmlns:a16="http://schemas.microsoft.com/office/drawing/2014/main" id="{EC02149A-36F7-8B4B-8F4C-4CA681BE2701}"/>
              </a:ext>
            </a:extLst>
          </p:cNvPr>
          <p:cNvSpPr>
            <a:spLocks noGrp="1"/>
          </p:cNvSpPr>
          <p:nvPr>
            <p:ph type="subTitle" idx="1"/>
          </p:nvPr>
        </p:nvSpPr>
        <p:spPr>
          <a:xfrm>
            <a:off x="118871" y="285748"/>
            <a:ext cx="2262821" cy="741679"/>
          </a:xfrm>
        </p:spPr>
        <p:txBody>
          <a:bodyPr anchor="b">
            <a:normAutofit/>
          </a:bodyPr>
          <a:lstStyle/>
          <a:p>
            <a:pPr algn="l"/>
            <a:r>
              <a:rPr lang="en-US" sz="3600"/>
              <a:t>Gryffindor</a:t>
            </a:r>
          </a:p>
        </p:txBody>
      </p:sp>
      <p:pic>
        <p:nvPicPr>
          <p:cNvPr id="7" name="Audio 6">
            <a:hlinkClick r:id="" action="ppaction://media"/>
            <a:extLst>
              <a:ext uri="{FF2B5EF4-FFF2-40B4-BE49-F238E27FC236}">
                <a16:creationId xmlns:a16="http://schemas.microsoft.com/office/drawing/2014/main" id="{2B2250A8-E9CE-4542-80A1-E8E4E2835C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8676190"/>
      </p:ext>
    </p:extLst>
  </p:cSld>
  <p:clrMapOvr>
    <a:masterClrMapping/>
  </p:clrMapOvr>
  <mc:AlternateContent xmlns:mc="http://schemas.openxmlformats.org/markup-compatibility/2006">
    <mc:Choice xmlns:p14="http://schemas.microsoft.com/office/powerpoint/2010/main" Requires="p14">
      <p:transition spd="slow" p14:dur="2000" advTm="23774"/>
    </mc:Choice>
    <mc:Fallback>
      <p:transition spd="slow" advTm="23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697C-0F64-024C-B4C9-2D05A6C2C54B}"/>
              </a:ext>
            </a:extLst>
          </p:cNvPr>
          <p:cNvSpPr>
            <a:spLocks noGrp="1"/>
          </p:cNvSpPr>
          <p:nvPr>
            <p:ph type="title"/>
          </p:nvPr>
        </p:nvSpPr>
        <p:spPr>
          <a:xfrm>
            <a:off x="838200" y="365125"/>
            <a:ext cx="10515600" cy="897005"/>
          </a:xfrm>
        </p:spPr>
        <p:txBody>
          <a:bodyPr/>
          <a:lstStyle/>
          <a:p>
            <a:r>
              <a:rPr lang="en-US"/>
              <a:t>Pre-processing (Cont.)</a:t>
            </a:r>
          </a:p>
        </p:txBody>
      </p:sp>
      <p:sp>
        <p:nvSpPr>
          <p:cNvPr id="4" name="Content Placeholder 2">
            <a:extLst>
              <a:ext uri="{FF2B5EF4-FFF2-40B4-BE49-F238E27FC236}">
                <a16:creationId xmlns:a16="http://schemas.microsoft.com/office/drawing/2014/main" id="{D9EBA118-34B1-7C45-9AC8-4C53A29C12C2}"/>
              </a:ext>
            </a:extLst>
          </p:cNvPr>
          <p:cNvSpPr txBox="1">
            <a:spLocks/>
          </p:cNvSpPr>
          <p:nvPr/>
        </p:nvSpPr>
        <p:spPr>
          <a:xfrm>
            <a:off x="648786" y="1017431"/>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Word segmentation of hashtags</a:t>
            </a:r>
            <a:endParaRPr lang="en-US"/>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r>
              <a:rPr lang="en-US">
                <a:ea typeface="+mj-lt"/>
                <a:cs typeface="+mj-lt"/>
              </a:rPr>
              <a:t>URLs</a:t>
            </a:r>
          </a:p>
        </p:txBody>
      </p:sp>
      <p:pic>
        <p:nvPicPr>
          <p:cNvPr id="7" name="Picture 6">
            <a:extLst>
              <a:ext uri="{FF2B5EF4-FFF2-40B4-BE49-F238E27FC236}">
                <a16:creationId xmlns:a16="http://schemas.microsoft.com/office/drawing/2014/main" id="{F5C571E0-2277-6C47-82CB-A15DA787E50D}"/>
              </a:ext>
            </a:extLst>
          </p:cNvPr>
          <p:cNvPicPr>
            <a:picLocks noChangeAspect="1"/>
          </p:cNvPicPr>
          <p:nvPr/>
        </p:nvPicPr>
        <p:blipFill>
          <a:blip r:embed="rId3"/>
          <a:stretch>
            <a:fillRect/>
          </a:stretch>
        </p:blipFill>
        <p:spPr>
          <a:xfrm>
            <a:off x="1138416" y="1973703"/>
            <a:ext cx="3119438" cy="2672206"/>
          </a:xfrm>
          <a:prstGeom prst="rect">
            <a:avLst/>
          </a:prstGeom>
        </p:spPr>
      </p:pic>
      <p:pic>
        <p:nvPicPr>
          <p:cNvPr id="9" name="Picture 8">
            <a:extLst>
              <a:ext uri="{FF2B5EF4-FFF2-40B4-BE49-F238E27FC236}">
                <a16:creationId xmlns:a16="http://schemas.microsoft.com/office/drawing/2014/main" id="{722F5566-76EB-1646-8BC8-857ADD80EE9A}"/>
              </a:ext>
            </a:extLst>
          </p:cNvPr>
          <p:cNvPicPr>
            <a:picLocks noChangeAspect="1"/>
          </p:cNvPicPr>
          <p:nvPr/>
        </p:nvPicPr>
        <p:blipFill>
          <a:blip r:embed="rId4"/>
          <a:stretch>
            <a:fillRect/>
          </a:stretch>
        </p:blipFill>
        <p:spPr>
          <a:xfrm>
            <a:off x="4470598" y="1973703"/>
            <a:ext cx="2864511" cy="2759231"/>
          </a:xfrm>
          <a:prstGeom prst="rect">
            <a:avLst/>
          </a:prstGeom>
        </p:spPr>
      </p:pic>
      <p:pic>
        <p:nvPicPr>
          <p:cNvPr id="10" name="Picture 9">
            <a:extLst>
              <a:ext uri="{FF2B5EF4-FFF2-40B4-BE49-F238E27FC236}">
                <a16:creationId xmlns:a16="http://schemas.microsoft.com/office/drawing/2014/main" id="{D07BE298-4E1A-014A-B2BC-B68DC0882D6B}"/>
              </a:ext>
            </a:extLst>
          </p:cNvPr>
          <p:cNvPicPr>
            <a:picLocks noChangeAspect="1"/>
          </p:cNvPicPr>
          <p:nvPr/>
        </p:nvPicPr>
        <p:blipFill>
          <a:blip r:embed="rId5"/>
          <a:stretch>
            <a:fillRect/>
          </a:stretch>
        </p:blipFill>
        <p:spPr>
          <a:xfrm>
            <a:off x="1443037" y="5396069"/>
            <a:ext cx="7620000" cy="889000"/>
          </a:xfrm>
          <a:prstGeom prst="rect">
            <a:avLst/>
          </a:prstGeom>
        </p:spPr>
      </p:pic>
      <p:pic>
        <p:nvPicPr>
          <p:cNvPr id="13" name="Picture 12">
            <a:extLst>
              <a:ext uri="{FF2B5EF4-FFF2-40B4-BE49-F238E27FC236}">
                <a16:creationId xmlns:a16="http://schemas.microsoft.com/office/drawing/2014/main" id="{1535CF3F-9F26-2343-BAB4-B89B9E8F9CDF}"/>
              </a:ext>
            </a:extLst>
          </p:cNvPr>
          <p:cNvPicPr>
            <a:picLocks noChangeAspect="1"/>
          </p:cNvPicPr>
          <p:nvPr/>
        </p:nvPicPr>
        <p:blipFill>
          <a:blip r:embed="rId6"/>
          <a:stretch>
            <a:fillRect/>
          </a:stretch>
        </p:blipFill>
        <p:spPr>
          <a:xfrm>
            <a:off x="6569253" y="3738297"/>
            <a:ext cx="5444322" cy="897005"/>
          </a:xfrm>
          <a:prstGeom prst="rect">
            <a:avLst/>
          </a:prstGeom>
        </p:spPr>
      </p:pic>
    </p:spTree>
    <p:extLst>
      <p:ext uri="{BB962C8B-B14F-4D97-AF65-F5344CB8AC3E}">
        <p14:creationId xmlns:p14="http://schemas.microsoft.com/office/powerpoint/2010/main" val="482472464"/>
      </p:ext>
    </p:extLst>
  </p:cSld>
  <p:clrMapOvr>
    <a:masterClrMapping/>
  </p:clrMapOvr>
  <mc:AlternateContent xmlns:mc="http://schemas.openxmlformats.org/markup-compatibility/2006">
    <mc:Choice xmlns:p14="http://schemas.microsoft.com/office/powerpoint/2010/main" Requires="p14">
      <p:transition spd="slow" p14:dur="2000" advTm="14806"/>
    </mc:Choice>
    <mc:Fallback>
      <p:transition spd="slow" advTm="1480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BEA6-3E19-9849-82BB-A06A7F9C3E4F}"/>
              </a:ext>
            </a:extLst>
          </p:cNvPr>
          <p:cNvSpPr>
            <a:spLocks noGrp="1"/>
          </p:cNvSpPr>
          <p:nvPr>
            <p:ph type="title"/>
          </p:nvPr>
        </p:nvSpPr>
        <p:spPr>
          <a:xfrm>
            <a:off x="838200" y="327016"/>
            <a:ext cx="10515600" cy="660400"/>
          </a:xfrm>
        </p:spPr>
        <p:txBody>
          <a:bodyPr>
            <a:normAutofit fontScale="90000"/>
          </a:bodyPr>
          <a:lstStyle/>
          <a:p>
            <a:r>
              <a:rPr lang="en-US"/>
              <a:t>Pre-processing (Cont.)</a:t>
            </a:r>
          </a:p>
        </p:txBody>
      </p:sp>
      <p:sp>
        <p:nvSpPr>
          <p:cNvPr id="4" name="Content Placeholder 2">
            <a:extLst>
              <a:ext uri="{FF2B5EF4-FFF2-40B4-BE49-F238E27FC236}">
                <a16:creationId xmlns:a16="http://schemas.microsoft.com/office/drawing/2014/main" id="{5428BC9C-8386-E14B-85B3-BC7637C99BDC}"/>
              </a:ext>
            </a:extLst>
          </p:cNvPr>
          <p:cNvSpPr txBox="1">
            <a:spLocks/>
          </p:cNvSpPr>
          <p:nvPr/>
        </p:nvSpPr>
        <p:spPr>
          <a:xfrm>
            <a:off x="391169" y="641145"/>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Analyzed using BERT embedding</a:t>
            </a:r>
          </a:p>
          <a:p>
            <a:pPr lvl="2"/>
            <a:r>
              <a:rPr lang="en-US">
                <a:ea typeface="+mj-lt"/>
                <a:cs typeface="+mj-lt"/>
              </a:rPr>
              <a:t>Before pre-processing </a:t>
            </a:r>
          </a:p>
          <a:p>
            <a:pPr lvl="2"/>
            <a:endParaRPr lang="en-US">
              <a:ea typeface="+mj-lt"/>
              <a:cs typeface="+mj-lt"/>
            </a:endParaRPr>
          </a:p>
          <a:p>
            <a:pPr lvl="2"/>
            <a:endParaRPr lang="en-US">
              <a:ea typeface="+mj-lt"/>
              <a:cs typeface="+mj-lt"/>
            </a:endParaRPr>
          </a:p>
          <a:p>
            <a:pPr lvl="2"/>
            <a:r>
              <a:rPr lang="en-US">
                <a:ea typeface="+mj-lt"/>
                <a:cs typeface="+mj-lt"/>
              </a:rPr>
              <a:t>After pre-processing</a:t>
            </a:r>
          </a:p>
          <a:p>
            <a:pPr lvl="2"/>
            <a:endParaRPr lang="en-US">
              <a:ea typeface="+mj-lt"/>
              <a:cs typeface="+mj-lt"/>
            </a:endParaRPr>
          </a:p>
          <a:p>
            <a:pPr lvl="1"/>
            <a:endParaRPr lang="en-US">
              <a:ea typeface="+mj-lt"/>
              <a:cs typeface="+mj-lt"/>
            </a:endParaRPr>
          </a:p>
        </p:txBody>
      </p:sp>
      <p:pic>
        <p:nvPicPr>
          <p:cNvPr id="5" name="Picture 4">
            <a:extLst>
              <a:ext uri="{FF2B5EF4-FFF2-40B4-BE49-F238E27FC236}">
                <a16:creationId xmlns:a16="http://schemas.microsoft.com/office/drawing/2014/main" id="{BE856C3C-A6DD-2C47-A317-B642F7188E46}"/>
              </a:ext>
            </a:extLst>
          </p:cNvPr>
          <p:cNvPicPr>
            <a:picLocks noChangeAspect="1"/>
          </p:cNvPicPr>
          <p:nvPr/>
        </p:nvPicPr>
        <p:blipFill>
          <a:blip r:embed="rId3"/>
          <a:stretch>
            <a:fillRect/>
          </a:stretch>
        </p:blipFill>
        <p:spPr>
          <a:xfrm>
            <a:off x="1633216" y="1818339"/>
            <a:ext cx="4419600" cy="660400"/>
          </a:xfrm>
          <a:prstGeom prst="rect">
            <a:avLst/>
          </a:prstGeom>
        </p:spPr>
      </p:pic>
      <p:pic>
        <p:nvPicPr>
          <p:cNvPr id="6" name="Picture 5">
            <a:extLst>
              <a:ext uri="{FF2B5EF4-FFF2-40B4-BE49-F238E27FC236}">
                <a16:creationId xmlns:a16="http://schemas.microsoft.com/office/drawing/2014/main" id="{64C2154D-2988-6E49-B976-3A93F803F46A}"/>
              </a:ext>
            </a:extLst>
          </p:cNvPr>
          <p:cNvPicPr>
            <a:picLocks noChangeAspect="1"/>
          </p:cNvPicPr>
          <p:nvPr/>
        </p:nvPicPr>
        <p:blipFill>
          <a:blip r:embed="rId4"/>
          <a:stretch>
            <a:fillRect/>
          </a:stretch>
        </p:blipFill>
        <p:spPr>
          <a:xfrm>
            <a:off x="1598391" y="2857078"/>
            <a:ext cx="4368800" cy="584200"/>
          </a:xfrm>
          <a:prstGeom prst="rect">
            <a:avLst/>
          </a:prstGeom>
        </p:spPr>
      </p:pic>
    </p:spTree>
    <p:extLst>
      <p:ext uri="{BB962C8B-B14F-4D97-AF65-F5344CB8AC3E}">
        <p14:creationId xmlns:p14="http://schemas.microsoft.com/office/powerpoint/2010/main" val="1778549319"/>
      </p:ext>
    </p:extLst>
  </p:cSld>
  <p:clrMapOvr>
    <a:masterClrMapping/>
  </p:clrMapOvr>
  <mc:AlternateContent xmlns:mc="http://schemas.openxmlformats.org/markup-compatibility/2006" xmlns:p14="http://schemas.microsoft.com/office/powerpoint/2010/main">
    <mc:Choice Requires="p14">
      <p:transition spd="slow" p14:dur="2000" advTm="31105"/>
    </mc:Choice>
    <mc:Fallback xmlns="">
      <p:transition spd="slow" advTm="3110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BEA6-3E19-9849-82BB-A06A7F9C3E4F}"/>
              </a:ext>
            </a:extLst>
          </p:cNvPr>
          <p:cNvSpPr>
            <a:spLocks noGrp="1"/>
          </p:cNvSpPr>
          <p:nvPr>
            <p:ph type="title"/>
          </p:nvPr>
        </p:nvSpPr>
        <p:spPr>
          <a:xfrm>
            <a:off x="838200" y="327016"/>
            <a:ext cx="10515600" cy="660400"/>
          </a:xfrm>
        </p:spPr>
        <p:txBody>
          <a:bodyPr>
            <a:normAutofit fontScale="90000"/>
          </a:bodyPr>
          <a:lstStyle/>
          <a:p>
            <a:r>
              <a:rPr lang="en-US"/>
              <a:t>Pre-processing (Cont.)</a:t>
            </a:r>
          </a:p>
        </p:txBody>
      </p:sp>
      <p:sp>
        <p:nvSpPr>
          <p:cNvPr id="4" name="Content Placeholder 2">
            <a:extLst>
              <a:ext uri="{FF2B5EF4-FFF2-40B4-BE49-F238E27FC236}">
                <a16:creationId xmlns:a16="http://schemas.microsoft.com/office/drawing/2014/main" id="{5428BC9C-8386-E14B-85B3-BC7637C99BDC}"/>
              </a:ext>
            </a:extLst>
          </p:cNvPr>
          <p:cNvSpPr txBox="1">
            <a:spLocks/>
          </p:cNvSpPr>
          <p:nvPr/>
        </p:nvSpPr>
        <p:spPr>
          <a:xfrm>
            <a:off x="391169" y="641145"/>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Analyzed using BERT embedding</a:t>
            </a:r>
          </a:p>
          <a:p>
            <a:pPr lvl="2"/>
            <a:r>
              <a:rPr lang="en-US">
                <a:ea typeface="+mj-lt"/>
                <a:cs typeface="+mj-lt"/>
              </a:rPr>
              <a:t>Before pre-processing </a:t>
            </a:r>
          </a:p>
          <a:p>
            <a:pPr lvl="2"/>
            <a:endParaRPr lang="en-US">
              <a:ea typeface="+mj-lt"/>
              <a:cs typeface="+mj-lt"/>
            </a:endParaRPr>
          </a:p>
          <a:p>
            <a:pPr lvl="2"/>
            <a:endParaRPr lang="en-US">
              <a:ea typeface="+mj-lt"/>
              <a:cs typeface="+mj-lt"/>
            </a:endParaRPr>
          </a:p>
          <a:p>
            <a:pPr lvl="2"/>
            <a:r>
              <a:rPr lang="en-US">
                <a:ea typeface="+mj-lt"/>
                <a:cs typeface="+mj-lt"/>
              </a:rPr>
              <a:t>After pre-processing</a:t>
            </a:r>
          </a:p>
          <a:p>
            <a:pPr lvl="2"/>
            <a:endParaRPr lang="en-US">
              <a:ea typeface="+mj-lt"/>
              <a:cs typeface="+mj-lt"/>
            </a:endParaRPr>
          </a:p>
          <a:p>
            <a:pPr lvl="1"/>
            <a:endParaRPr lang="en-US">
              <a:ea typeface="+mj-lt"/>
              <a:cs typeface="+mj-lt"/>
            </a:endParaRPr>
          </a:p>
        </p:txBody>
      </p:sp>
      <p:pic>
        <p:nvPicPr>
          <p:cNvPr id="5" name="Picture 4">
            <a:extLst>
              <a:ext uri="{FF2B5EF4-FFF2-40B4-BE49-F238E27FC236}">
                <a16:creationId xmlns:a16="http://schemas.microsoft.com/office/drawing/2014/main" id="{BE856C3C-A6DD-2C47-A317-B642F7188E46}"/>
              </a:ext>
            </a:extLst>
          </p:cNvPr>
          <p:cNvPicPr>
            <a:picLocks noChangeAspect="1"/>
          </p:cNvPicPr>
          <p:nvPr/>
        </p:nvPicPr>
        <p:blipFill>
          <a:blip r:embed="rId3"/>
          <a:stretch>
            <a:fillRect/>
          </a:stretch>
        </p:blipFill>
        <p:spPr>
          <a:xfrm>
            <a:off x="1633216" y="1818339"/>
            <a:ext cx="4419600" cy="660400"/>
          </a:xfrm>
          <a:prstGeom prst="rect">
            <a:avLst/>
          </a:prstGeom>
        </p:spPr>
      </p:pic>
      <p:pic>
        <p:nvPicPr>
          <p:cNvPr id="6" name="Picture 5">
            <a:extLst>
              <a:ext uri="{FF2B5EF4-FFF2-40B4-BE49-F238E27FC236}">
                <a16:creationId xmlns:a16="http://schemas.microsoft.com/office/drawing/2014/main" id="{64C2154D-2988-6E49-B976-3A93F803F46A}"/>
              </a:ext>
            </a:extLst>
          </p:cNvPr>
          <p:cNvPicPr>
            <a:picLocks noChangeAspect="1"/>
          </p:cNvPicPr>
          <p:nvPr/>
        </p:nvPicPr>
        <p:blipFill>
          <a:blip r:embed="rId4"/>
          <a:stretch>
            <a:fillRect/>
          </a:stretch>
        </p:blipFill>
        <p:spPr>
          <a:xfrm>
            <a:off x="1598391" y="2857078"/>
            <a:ext cx="4368800" cy="584200"/>
          </a:xfrm>
          <a:prstGeom prst="rect">
            <a:avLst/>
          </a:prstGeom>
        </p:spPr>
      </p:pic>
      <p:pic>
        <p:nvPicPr>
          <p:cNvPr id="10" name="Picture 9">
            <a:extLst>
              <a:ext uri="{FF2B5EF4-FFF2-40B4-BE49-F238E27FC236}">
                <a16:creationId xmlns:a16="http://schemas.microsoft.com/office/drawing/2014/main" id="{F698660C-5673-8241-B1E1-C15A855B82ED}"/>
              </a:ext>
            </a:extLst>
          </p:cNvPr>
          <p:cNvPicPr>
            <a:picLocks noChangeAspect="1"/>
          </p:cNvPicPr>
          <p:nvPr/>
        </p:nvPicPr>
        <p:blipFill>
          <a:blip r:embed="rId5"/>
          <a:stretch>
            <a:fillRect/>
          </a:stretch>
        </p:blipFill>
        <p:spPr>
          <a:xfrm>
            <a:off x="1650081" y="3513002"/>
            <a:ext cx="3650905" cy="3225800"/>
          </a:xfrm>
          <a:prstGeom prst="rect">
            <a:avLst/>
          </a:prstGeom>
        </p:spPr>
      </p:pic>
    </p:spTree>
    <p:extLst>
      <p:ext uri="{BB962C8B-B14F-4D97-AF65-F5344CB8AC3E}">
        <p14:creationId xmlns:p14="http://schemas.microsoft.com/office/powerpoint/2010/main" val="3620651294"/>
      </p:ext>
    </p:extLst>
  </p:cSld>
  <p:clrMapOvr>
    <a:masterClrMapping/>
  </p:clrMapOvr>
  <mc:AlternateContent xmlns:mc="http://schemas.openxmlformats.org/markup-compatibility/2006">
    <mc:Choice xmlns:p14="http://schemas.microsoft.com/office/powerpoint/2010/main" Requires="p14">
      <p:transition spd="slow" p14:dur="2000" advTm="7700"/>
    </mc:Choice>
    <mc:Fallback>
      <p:transition spd="slow" advTm="77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BEA6-3E19-9849-82BB-A06A7F9C3E4F}"/>
              </a:ext>
            </a:extLst>
          </p:cNvPr>
          <p:cNvSpPr>
            <a:spLocks noGrp="1"/>
          </p:cNvSpPr>
          <p:nvPr>
            <p:ph type="title"/>
          </p:nvPr>
        </p:nvSpPr>
        <p:spPr>
          <a:xfrm>
            <a:off x="838200" y="327016"/>
            <a:ext cx="10515600" cy="660400"/>
          </a:xfrm>
        </p:spPr>
        <p:txBody>
          <a:bodyPr>
            <a:normAutofit fontScale="90000"/>
          </a:bodyPr>
          <a:lstStyle/>
          <a:p>
            <a:r>
              <a:rPr lang="en-US" dirty="0"/>
              <a:t>Pre-processing (Cont.)</a:t>
            </a:r>
          </a:p>
        </p:txBody>
      </p:sp>
      <p:sp>
        <p:nvSpPr>
          <p:cNvPr id="4" name="Content Placeholder 2">
            <a:extLst>
              <a:ext uri="{FF2B5EF4-FFF2-40B4-BE49-F238E27FC236}">
                <a16:creationId xmlns:a16="http://schemas.microsoft.com/office/drawing/2014/main" id="{5428BC9C-8386-E14B-85B3-BC7637C99BDC}"/>
              </a:ext>
            </a:extLst>
          </p:cNvPr>
          <p:cNvSpPr txBox="1">
            <a:spLocks/>
          </p:cNvSpPr>
          <p:nvPr/>
        </p:nvSpPr>
        <p:spPr>
          <a:xfrm>
            <a:off x="391169" y="641145"/>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Analyzed using BERT embedding</a:t>
            </a:r>
          </a:p>
          <a:p>
            <a:pPr lvl="2"/>
            <a:r>
              <a:rPr lang="en-US">
                <a:ea typeface="+mj-lt"/>
                <a:cs typeface="+mj-lt"/>
              </a:rPr>
              <a:t>Before pre-processing </a:t>
            </a:r>
          </a:p>
          <a:p>
            <a:pPr lvl="2"/>
            <a:endParaRPr lang="en-US">
              <a:ea typeface="+mj-lt"/>
              <a:cs typeface="+mj-lt"/>
            </a:endParaRPr>
          </a:p>
          <a:p>
            <a:pPr lvl="2"/>
            <a:endParaRPr lang="en-US">
              <a:ea typeface="+mj-lt"/>
              <a:cs typeface="+mj-lt"/>
            </a:endParaRPr>
          </a:p>
          <a:p>
            <a:pPr lvl="2"/>
            <a:r>
              <a:rPr lang="en-US">
                <a:ea typeface="+mj-lt"/>
                <a:cs typeface="+mj-lt"/>
              </a:rPr>
              <a:t>After pre-processing</a:t>
            </a:r>
          </a:p>
          <a:p>
            <a:pPr lvl="2"/>
            <a:endParaRPr lang="en-US">
              <a:ea typeface="+mj-lt"/>
              <a:cs typeface="+mj-lt"/>
            </a:endParaRPr>
          </a:p>
          <a:p>
            <a:pPr lvl="1"/>
            <a:endParaRPr lang="en-US">
              <a:ea typeface="+mj-lt"/>
              <a:cs typeface="+mj-lt"/>
            </a:endParaRPr>
          </a:p>
        </p:txBody>
      </p:sp>
      <p:pic>
        <p:nvPicPr>
          <p:cNvPr id="5" name="Picture 4">
            <a:extLst>
              <a:ext uri="{FF2B5EF4-FFF2-40B4-BE49-F238E27FC236}">
                <a16:creationId xmlns:a16="http://schemas.microsoft.com/office/drawing/2014/main" id="{BE856C3C-A6DD-2C47-A317-B642F7188E46}"/>
              </a:ext>
            </a:extLst>
          </p:cNvPr>
          <p:cNvPicPr>
            <a:picLocks noChangeAspect="1"/>
          </p:cNvPicPr>
          <p:nvPr/>
        </p:nvPicPr>
        <p:blipFill>
          <a:blip r:embed="rId3"/>
          <a:stretch>
            <a:fillRect/>
          </a:stretch>
        </p:blipFill>
        <p:spPr>
          <a:xfrm>
            <a:off x="1633216" y="1818339"/>
            <a:ext cx="4419600" cy="660400"/>
          </a:xfrm>
          <a:prstGeom prst="rect">
            <a:avLst/>
          </a:prstGeom>
        </p:spPr>
      </p:pic>
      <p:pic>
        <p:nvPicPr>
          <p:cNvPr id="6" name="Picture 5">
            <a:extLst>
              <a:ext uri="{FF2B5EF4-FFF2-40B4-BE49-F238E27FC236}">
                <a16:creationId xmlns:a16="http://schemas.microsoft.com/office/drawing/2014/main" id="{64C2154D-2988-6E49-B976-3A93F803F46A}"/>
              </a:ext>
            </a:extLst>
          </p:cNvPr>
          <p:cNvPicPr>
            <a:picLocks noChangeAspect="1"/>
          </p:cNvPicPr>
          <p:nvPr/>
        </p:nvPicPr>
        <p:blipFill>
          <a:blip r:embed="rId4"/>
          <a:stretch>
            <a:fillRect/>
          </a:stretch>
        </p:blipFill>
        <p:spPr>
          <a:xfrm>
            <a:off x="1598391" y="2857078"/>
            <a:ext cx="4368800" cy="584200"/>
          </a:xfrm>
          <a:prstGeom prst="rect">
            <a:avLst/>
          </a:prstGeom>
        </p:spPr>
      </p:pic>
      <p:pic>
        <p:nvPicPr>
          <p:cNvPr id="9" name="Picture 8">
            <a:extLst>
              <a:ext uri="{FF2B5EF4-FFF2-40B4-BE49-F238E27FC236}">
                <a16:creationId xmlns:a16="http://schemas.microsoft.com/office/drawing/2014/main" id="{D4E11696-B2DE-E441-8466-C0218B9E2F76}"/>
              </a:ext>
            </a:extLst>
          </p:cNvPr>
          <p:cNvPicPr>
            <a:picLocks noChangeAspect="1"/>
          </p:cNvPicPr>
          <p:nvPr/>
        </p:nvPicPr>
        <p:blipFill>
          <a:blip r:embed="rId5"/>
          <a:stretch>
            <a:fillRect/>
          </a:stretch>
        </p:blipFill>
        <p:spPr>
          <a:xfrm>
            <a:off x="6224810" y="3537266"/>
            <a:ext cx="5335289" cy="2967266"/>
          </a:xfrm>
          <a:prstGeom prst="rect">
            <a:avLst/>
          </a:prstGeom>
        </p:spPr>
      </p:pic>
      <p:pic>
        <p:nvPicPr>
          <p:cNvPr id="10" name="Picture 9">
            <a:extLst>
              <a:ext uri="{FF2B5EF4-FFF2-40B4-BE49-F238E27FC236}">
                <a16:creationId xmlns:a16="http://schemas.microsoft.com/office/drawing/2014/main" id="{F698660C-5673-8241-B1E1-C15A855B82ED}"/>
              </a:ext>
            </a:extLst>
          </p:cNvPr>
          <p:cNvPicPr>
            <a:picLocks noChangeAspect="1"/>
          </p:cNvPicPr>
          <p:nvPr/>
        </p:nvPicPr>
        <p:blipFill>
          <a:blip r:embed="rId6"/>
          <a:stretch>
            <a:fillRect/>
          </a:stretch>
        </p:blipFill>
        <p:spPr>
          <a:xfrm>
            <a:off x="1650081" y="3513002"/>
            <a:ext cx="3650905" cy="3225800"/>
          </a:xfrm>
          <a:prstGeom prst="rect">
            <a:avLst/>
          </a:prstGeom>
        </p:spPr>
      </p:pic>
      <p:pic>
        <p:nvPicPr>
          <p:cNvPr id="11" name="Picture 10">
            <a:extLst>
              <a:ext uri="{FF2B5EF4-FFF2-40B4-BE49-F238E27FC236}">
                <a16:creationId xmlns:a16="http://schemas.microsoft.com/office/drawing/2014/main" id="{324C6448-EF68-C744-A4EE-C594E85F707E}"/>
              </a:ext>
            </a:extLst>
          </p:cNvPr>
          <p:cNvPicPr>
            <a:picLocks noChangeAspect="1"/>
          </p:cNvPicPr>
          <p:nvPr/>
        </p:nvPicPr>
        <p:blipFill>
          <a:blip r:embed="rId7"/>
          <a:stretch>
            <a:fillRect/>
          </a:stretch>
        </p:blipFill>
        <p:spPr>
          <a:xfrm>
            <a:off x="6224811" y="219491"/>
            <a:ext cx="5335602" cy="3101243"/>
          </a:xfrm>
          <a:prstGeom prst="rect">
            <a:avLst/>
          </a:prstGeom>
        </p:spPr>
      </p:pic>
    </p:spTree>
    <p:extLst>
      <p:ext uri="{BB962C8B-B14F-4D97-AF65-F5344CB8AC3E}">
        <p14:creationId xmlns:p14="http://schemas.microsoft.com/office/powerpoint/2010/main" val="1786422293"/>
      </p:ext>
    </p:extLst>
  </p:cSld>
  <p:clrMapOvr>
    <a:masterClrMapping/>
  </p:clrMapOvr>
  <mc:AlternateContent xmlns:mc="http://schemas.openxmlformats.org/markup-compatibility/2006">
    <mc:Choice xmlns:p14="http://schemas.microsoft.com/office/powerpoint/2010/main" Requires="p14">
      <p:transition spd="slow" p14:dur="2000" advTm="10803"/>
    </mc:Choice>
    <mc:Fallback>
      <p:transition spd="slow" advTm="108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6B14F0-F3CE-492D-A1E5-E7CC5337E655}"/>
              </a:ext>
            </a:extLst>
          </p:cNvPr>
          <p:cNvSpPr>
            <a:spLocks noGrp="1"/>
          </p:cNvSpPr>
          <p:nvPr/>
        </p:nvSpPr>
        <p:spPr>
          <a:xfrm>
            <a:off x="635223" y="583237"/>
            <a:ext cx="3100477" cy="823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a:solidFill>
                  <a:schemeClr val="accent1"/>
                </a:solidFill>
              </a:rPr>
              <a:t>SVM</a:t>
            </a:r>
            <a:endParaRPr lang="en-US"/>
          </a:p>
        </p:txBody>
      </p:sp>
      <p:sp>
        <p:nvSpPr>
          <p:cNvPr id="9" name="Title 1">
            <a:extLst>
              <a:ext uri="{FF2B5EF4-FFF2-40B4-BE49-F238E27FC236}">
                <a16:creationId xmlns:a16="http://schemas.microsoft.com/office/drawing/2014/main" id="{8AD0D4CB-6808-4643-8E61-A07D6DFEB8D0}"/>
              </a:ext>
            </a:extLst>
          </p:cNvPr>
          <p:cNvSpPr>
            <a:spLocks noGrp="1"/>
          </p:cNvSpPr>
          <p:nvPr/>
        </p:nvSpPr>
        <p:spPr>
          <a:xfrm>
            <a:off x="7833691" y="3170358"/>
            <a:ext cx="3765201" cy="101624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a:solidFill>
                  <a:schemeClr val="accent1"/>
                </a:solidFill>
              </a:rPr>
              <a:t>XGBOOST</a:t>
            </a:r>
          </a:p>
        </p:txBody>
      </p:sp>
      <p:sp>
        <p:nvSpPr>
          <p:cNvPr id="14" name="Content Placeholder 2">
            <a:extLst>
              <a:ext uri="{FF2B5EF4-FFF2-40B4-BE49-F238E27FC236}">
                <a16:creationId xmlns:a16="http://schemas.microsoft.com/office/drawing/2014/main" id="{DA3B0C2A-8493-49A6-A505-863FAB9A57AE}"/>
              </a:ext>
            </a:extLst>
          </p:cNvPr>
          <p:cNvSpPr>
            <a:spLocks noGrp="1"/>
          </p:cNvSpPr>
          <p:nvPr/>
        </p:nvSpPr>
        <p:spPr>
          <a:xfrm>
            <a:off x="569524" y="4523309"/>
            <a:ext cx="6922246" cy="176185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
                <a:schemeClr val="accent5"/>
              </a:buClr>
            </a:pPr>
            <a:r>
              <a:rPr lang="en-US" sz="1800"/>
              <a:t>A powerful decision-tree based Ensemble model that employs Gradient Descent.</a:t>
            </a:r>
            <a:endParaRPr lang="en-US" sz="1800">
              <a:cs typeface="Calibri Light"/>
            </a:endParaRPr>
          </a:p>
          <a:p>
            <a:pPr>
              <a:lnSpc>
                <a:spcPct val="90000"/>
              </a:lnSpc>
              <a:buClr>
                <a:schemeClr val="accent5"/>
              </a:buClr>
            </a:pPr>
            <a:r>
              <a:rPr lang="en-US" sz="1800"/>
              <a:t>feature size depends on the vocabulary of the data.</a:t>
            </a:r>
            <a:endParaRPr lang="en-US" sz="1800">
              <a:cs typeface="Calibri Light"/>
            </a:endParaRPr>
          </a:p>
          <a:p>
            <a:pPr>
              <a:lnSpc>
                <a:spcPct val="90000"/>
              </a:lnSpc>
              <a:buClr>
                <a:schemeClr val="accent5"/>
              </a:buClr>
            </a:pPr>
            <a:r>
              <a:rPr lang="en-US" sz="1800">
                <a:ea typeface="+mj-lt"/>
                <a:cs typeface="+mj-lt"/>
              </a:rPr>
              <a:t>hyper-</a:t>
            </a:r>
            <a:r>
              <a:rPr lang="en-US" sz="1800" err="1">
                <a:ea typeface="+mj-lt"/>
                <a:cs typeface="+mj-lt"/>
              </a:rPr>
              <a:t>paramaters</a:t>
            </a:r>
            <a:r>
              <a:rPr lang="en-US" sz="1800"/>
              <a:t> like regularization, learning rate </a:t>
            </a:r>
          </a:p>
          <a:p>
            <a:pPr>
              <a:lnSpc>
                <a:spcPct val="90000"/>
              </a:lnSpc>
              <a:buClr>
                <a:schemeClr val="accent5"/>
              </a:buClr>
            </a:pPr>
            <a:r>
              <a:rPr lang="en-US" sz="1800"/>
              <a:t>over-fitting -&gt; optimize hyper-parameters like max-depth of tree</a:t>
            </a:r>
            <a:endParaRPr lang="en-US" sz="1800">
              <a:cs typeface="Calibri Light"/>
            </a:endParaRPr>
          </a:p>
          <a:p>
            <a:pPr>
              <a:lnSpc>
                <a:spcPct val="90000"/>
              </a:lnSpc>
              <a:buClr>
                <a:schemeClr val="accent5"/>
              </a:buClr>
            </a:pPr>
            <a:endParaRPr lang="en-US" sz="1800">
              <a:cs typeface="Calibri Light"/>
            </a:endParaRPr>
          </a:p>
          <a:p>
            <a:pPr marL="0" indent="0">
              <a:lnSpc>
                <a:spcPct val="90000"/>
              </a:lnSpc>
              <a:buNone/>
            </a:pPr>
            <a:endParaRPr lang="en-US" sz="1800">
              <a:cs typeface="Calibri Light"/>
            </a:endParaRPr>
          </a:p>
        </p:txBody>
      </p:sp>
      <p:pic>
        <p:nvPicPr>
          <p:cNvPr id="20" name="Picture 21" descr="A close up of a logo&#10;&#10;Description generated with very high confidence">
            <a:extLst>
              <a:ext uri="{FF2B5EF4-FFF2-40B4-BE49-F238E27FC236}">
                <a16:creationId xmlns:a16="http://schemas.microsoft.com/office/drawing/2014/main" id="{D0A4EFF1-5205-43F8-B2EC-44669F745676}"/>
              </a:ext>
            </a:extLst>
          </p:cNvPr>
          <p:cNvPicPr>
            <a:picLocks noChangeAspect="1"/>
          </p:cNvPicPr>
          <p:nvPr/>
        </p:nvPicPr>
        <p:blipFill>
          <a:blip r:embed="rId3"/>
          <a:stretch>
            <a:fillRect/>
          </a:stretch>
        </p:blipFill>
        <p:spPr>
          <a:xfrm>
            <a:off x="1108953" y="1537850"/>
            <a:ext cx="2743200" cy="1123406"/>
          </a:xfrm>
          <a:prstGeom prst="rect">
            <a:avLst/>
          </a:prstGeom>
        </p:spPr>
      </p:pic>
      <p:cxnSp>
        <p:nvCxnSpPr>
          <p:cNvPr id="26" name="Straight Arrow Connector 25">
            <a:extLst>
              <a:ext uri="{FF2B5EF4-FFF2-40B4-BE49-F238E27FC236}">
                <a16:creationId xmlns:a16="http://schemas.microsoft.com/office/drawing/2014/main" id="{DA96A936-BF93-4158-9E73-582084DDAEDD}"/>
              </a:ext>
            </a:extLst>
          </p:cNvPr>
          <p:cNvCxnSpPr/>
          <p:nvPr/>
        </p:nvCxnSpPr>
        <p:spPr>
          <a:xfrm>
            <a:off x="934057" y="3730759"/>
            <a:ext cx="6549956" cy="8107"/>
          </a:xfrm>
          <a:prstGeom prst="straightConnector1">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7" name="Content Placeholder 2">
            <a:extLst>
              <a:ext uri="{FF2B5EF4-FFF2-40B4-BE49-F238E27FC236}">
                <a16:creationId xmlns:a16="http://schemas.microsoft.com/office/drawing/2014/main" id="{932DCAD3-33E5-484E-9AD1-3CD9DA94D6DC}"/>
              </a:ext>
            </a:extLst>
          </p:cNvPr>
          <p:cNvSpPr>
            <a:spLocks noGrp="1"/>
          </p:cNvSpPr>
          <p:nvPr/>
        </p:nvSpPr>
        <p:spPr>
          <a:xfrm>
            <a:off x="4484906" y="834904"/>
            <a:ext cx="6362906" cy="239415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
                <a:schemeClr val="accent5"/>
              </a:buClr>
            </a:pPr>
            <a:r>
              <a:rPr lang="en-US" sz="1800"/>
              <a:t> maximize the margin around the separating hyperplane.</a:t>
            </a:r>
            <a:endParaRPr lang="en-US" sz="1800">
              <a:cs typeface="Calibri Light"/>
            </a:endParaRPr>
          </a:p>
          <a:p>
            <a:pPr>
              <a:lnSpc>
                <a:spcPct val="90000"/>
              </a:lnSpc>
              <a:buClr>
                <a:schemeClr val="accent5"/>
              </a:buClr>
            </a:pPr>
            <a:r>
              <a:rPr lang="en-US" sz="1800"/>
              <a:t>RBF kernel</a:t>
            </a:r>
            <a:endParaRPr lang="en-US" sz="1800">
              <a:cs typeface="Calibri Light"/>
            </a:endParaRPr>
          </a:p>
          <a:p>
            <a:pPr>
              <a:lnSpc>
                <a:spcPct val="90000"/>
              </a:lnSpc>
              <a:buClr>
                <a:schemeClr val="accent5"/>
              </a:buClr>
            </a:pPr>
            <a:r>
              <a:rPr lang="en-US" sz="1800" err="1">
                <a:cs typeface="Calibri Light"/>
              </a:rPr>
              <a:t>GridSearchCV</a:t>
            </a:r>
            <a:r>
              <a:rPr lang="en-US" sz="1800">
                <a:cs typeface="Calibri Light"/>
              </a:rPr>
              <a:t> for tuning hyper parameters and got best value of c=1.5, gamma=0.6</a:t>
            </a:r>
          </a:p>
          <a:p>
            <a:pPr>
              <a:lnSpc>
                <a:spcPct val="90000"/>
              </a:lnSpc>
              <a:buClr>
                <a:schemeClr val="accent5"/>
              </a:buClr>
            </a:pPr>
            <a:r>
              <a:rPr lang="en-US" sz="1800">
                <a:cs typeface="Calibri Light"/>
              </a:rPr>
              <a:t>Gamma is the kernel coefficient for ‘</a:t>
            </a:r>
            <a:r>
              <a:rPr lang="en-US" sz="1800" err="1">
                <a:cs typeface="Calibri Light"/>
              </a:rPr>
              <a:t>rbf</a:t>
            </a:r>
            <a:r>
              <a:rPr lang="en-US" sz="1800">
                <a:cs typeface="Calibri Light"/>
              </a:rPr>
              <a:t>’.</a:t>
            </a:r>
          </a:p>
          <a:p>
            <a:pPr>
              <a:lnSpc>
                <a:spcPct val="90000"/>
              </a:lnSpc>
              <a:buClr>
                <a:schemeClr val="accent5"/>
              </a:buClr>
            </a:pPr>
            <a:endParaRPr lang="en-US" sz="1800">
              <a:cs typeface="Calibri Light"/>
            </a:endParaRPr>
          </a:p>
          <a:p>
            <a:pPr marL="0" indent="0">
              <a:lnSpc>
                <a:spcPct val="90000"/>
              </a:lnSpc>
              <a:buClr>
                <a:schemeClr val="accent5"/>
              </a:buClr>
              <a:buNone/>
            </a:pPr>
            <a:endParaRPr lang="en-US" sz="1800">
              <a:cs typeface="Calibri Light"/>
            </a:endParaRPr>
          </a:p>
          <a:p>
            <a:pPr>
              <a:lnSpc>
                <a:spcPct val="90000"/>
              </a:lnSpc>
            </a:pPr>
            <a:endParaRPr lang="en-US" sz="1800">
              <a:cs typeface="Calibri Light"/>
            </a:endParaRPr>
          </a:p>
          <a:p>
            <a:pPr marL="0" indent="0">
              <a:lnSpc>
                <a:spcPct val="90000"/>
              </a:lnSpc>
              <a:buNone/>
            </a:pPr>
            <a:endParaRPr lang="en-US" sz="1800">
              <a:cs typeface="Calibri Light"/>
            </a:endParaRPr>
          </a:p>
        </p:txBody>
      </p:sp>
      <p:pic>
        <p:nvPicPr>
          <p:cNvPr id="3" name="Picture 2" descr="A close up of a logo&#10;&#10;Description automatically generated">
            <a:extLst>
              <a:ext uri="{FF2B5EF4-FFF2-40B4-BE49-F238E27FC236}">
                <a16:creationId xmlns:a16="http://schemas.microsoft.com/office/drawing/2014/main" id="{0F70BBC6-5C11-4541-B6D1-A5682394BF4B}"/>
              </a:ext>
            </a:extLst>
          </p:cNvPr>
          <p:cNvPicPr>
            <a:picLocks noChangeAspect="1"/>
          </p:cNvPicPr>
          <p:nvPr/>
        </p:nvPicPr>
        <p:blipFill>
          <a:blip r:embed="rId4"/>
          <a:stretch>
            <a:fillRect/>
          </a:stretch>
        </p:blipFill>
        <p:spPr>
          <a:xfrm>
            <a:off x="7833691" y="4782194"/>
            <a:ext cx="2612756" cy="1020736"/>
          </a:xfrm>
          <a:prstGeom prst="rect">
            <a:avLst/>
          </a:prstGeom>
        </p:spPr>
      </p:pic>
    </p:spTree>
    <p:extLst>
      <p:ext uri="{BB962C8B-B14F-4D97-AF65-F5344CB8AC3E}">
        <p14:creationId xmlns:p14="http://schemas.microsoft.com/office/powerpoint/2010/main" val="3505576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61D9FB-4EB0-4657-A04D-167EF120B946}"/>
              </a:ext>
            </a:extLst>
          </p:cNvPr>
          <p:cNvSpPr>
            <a:spLocks noGrp="1"/>
          </p:cNvSpPr>
          <p:nvPr>
            <p:ph type="title"/>
          </p:nvPr>
        </p:nvSpPr>
        <p:spPr>
          <a:xfrm>
            <a:off x="384243" y="947664"/>
            <a:ext cx="3494362" cy="3632400"/>
          </a:xfrm>
        </p:spPr>
        <p:txBody>
          <a:bodyPr>
            <a:normAutofit/>
          </a:bodyPr>
          <a:lstStyle/>
          <a:p>
            <a:pPr algn="ctr"/>
            <a:r>
              <a:rPr lang="en-US">
                <a:solidFill>
                  <a:schemeClr val="accent1"/>
                </a:solidFill>
                <a:cs typeface="Calibri Light"/>
              </a:rPr>
              <a:t>LSTM</a:t>
            </a:r>
            <a:endParaRPr lang="en-US">
              <a:solidFill>
                <a:schemeClr val="accent1"/>
              </a:solidFill>
            </a:endParaRPr>
          </a:p>
        </p:txBody>
      </p:sp>
      <p:pic>
        <p:nvPicPr>
          <p:cNvPr id="7" name="Picture 6" descr="A screenshot of a cell phone&#10;&#10;Description automatically generated">
            <a:extLst>
              <a:ext uri="{FF2B5EF4-FFF2-40B4-BE49-F238E27FC236}">
                <a16:creationId xmlns:a16="http://schemas.microsoft.com/office/drawing/2014/main" id="{96795D78-E037-4366-BE09-4C2252C6AB6A}"/>
              </a:ext>
            </a:extLst>
          </p:cNvPr>
          <p:cNvPicPr>
            <a:picLocks noChangeAspect="1"/>
          </p:cNvPicPr>
          <p:nvPr/>
        </p:nvPicPr>
        <p:blipFill rotWithShape="1">
          <a:blip r:embed="rId3"/>
          <a:srcRect l="6642" t="17480" b="20021"/>
          <a:stretch/>
        </p:blipFill>
        <p:spPr>
          <a:xfrm>
            <a:off x="545367" y="3415314"/>
            <a:ext cx="3422402" cy="1263449"/>
          </a:xfrm>
          <a:prstGeom prst="rect">
            <a:avLst/>
          </a:prstGeom>
        </p:spPr>
      </p:pic>
      <p:sp>
        <p:nvSpPr>
          <p:cNvPr id="9" name="Rectangle 8">
            <a:extLst>
              <a:ext uri="{FF2B5EF4-FFF2-40B4-BE49-F238E27FC236}">
                <a16:creationId xmlns:a16="http://schemas.microsoft.com/office/drawing/2014/main" id="{51F2CED8-38C0-4187-B99F-9B9246EB8491}"/>
              </a:ext>
            </a:extLst>
          </p:cNvPr>
          <p:cNvSpPr/>
          <p:nvPr/>
        </p:nvSpPr>
        <p:spPr>
          <a:xfrm flipH="1">
            <a:off x="1244214" y="4046002"/>
            <a:ext cx="1923585" cy="4273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solidFill>
                  <a:schemeClr val="tx1">
                    <a:lumMod val="65000"/>
                  </a:schemeClr>
                </a:solidFill>
              </a:rPr>
              <a:t>0.80265</a:t>
            </a:r>
          </a:p>
        </p:txBody>
      </p:sp>
      <p:cxnSp>
        <p:nvCxnSpPr>
          <p:cNvPr id="12" name="Straight Arrow Connector 11">
            <a:extLst>
              <a:ext uri="{FF2B5EF4-FFF2-40B4-BE49-F238E27FC236}">
                <a16:creationId xmlns:a16="http://schemas.microsoft.com/office/drawing/2014/main" id="{61644841-54D2-40F4-A42F-C1A0333FA5B6}"/>
              </a:ext>
            </a:extLst>
          </p:cNvPr>
          <p:cNvCxnSpPr/>
          <p:nvPr/>
        </p:nvCxnSpPr>
        <p:spPr>
          <a:xfrm flipH="1">
            <a:off x="4317459" y="1966608"/>
            <a:ext cx="8105" cy="3056105"/>
          </a:xfrm>
          <a:prstGeom prst="straightConnector1">
            <a:avLst/>
          </a:prstGeom>
          <a:ln>
            <a:solidFill>
              <a:schemeClr val="tx1"/>
            </a:solidFill>
          </a:ln>
        </p:spPr>
        <p:style>
          <a:lnRef idx="3">
            <a:schemeClr val="accent5"/>
          </a:lnRef>
          <a:fillRef idx="0">
            <a:schemeClr val="accent5"/>
          </a:fillRef>
          <a:effectRef idx="2">
            <a:schemeClr val="accent5"/>
          </a:effectRef>
          <a:fontRef idx="minor">
            <a:schemeClr val="tx1"/>
          </a:fontRef>
        </p:style>
      </p:cxnSp>
      <p:sp>
        <p:nvSpPr>
          <p:cNvPr id="14" name="Content Placeholder 2">
            <a:extLst>
              <a:ext uri="{FF2B5EF4-FFF2-40B4-BE49-F238E27FC236}">
                <a16:creationId xmlns:a16="http://schemas.microsoft.com/office/drawing/2014/main" id="{3BC4702F-1671-4388-B666-972AFAF07AB8}"/>
              </a:ext>
            </a:extLst>
          </p:cNvPr>
          <p:cNvSpPr>
            <a:spLocks noGrp="1"/>
          </p:cNvSpPr>
          <p:nvPr/>
        </p:nvSpPr>
        <p:spPr>
          <a:xfrm>
            <a:off x="4752418" y="1961692"/>
            <a:ext cx="6922246" cy="413702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
                <a:schemeClr val="accent5"/>
              </a:buClr>
            </a:pPr>
            <a:r>
              <a:rPr lang="en-US"/>
              <a:t> A </a:t>
            </a:r>
            <a:r>
              <a:rPr lang="en-US">
                <a:ea typeface="+mj-lt"/>
                <a:cs typeface="+mj-lt"/>
              </a:rPr>
              <a:t>special type of RNN, capable of learning long-term dependencies</a:t>
            </a:r>
            <a:endParaRPr lang="en-US">
              <a:cs typeface="Calibri Light"/>
            </a:endParaRPr>
          </a:p>
          <a:p>
            <a:pPr>
              <a:lnSpc>
                <a:spcPct val="90000"/>
              </a:lnSpc>
              <a:buClr>
                <a:schemeClr val="accent5"/>
              </a:buClr>
            </a:pPr>
            <a:r>
              <a:rPr lang="en-US"/>
              <a:t>Bi-LSTMs</a:t>
            </a:r>
            <a:r>
              <a:rPr lang="en-US">
                <a:ea typeface="+mj-lt"/>
                <a:cs typeface="+mj-lt"/>
              </a:rPr>
              <a:t> focus on the past and the future directions of the input</a:t>
            </a:r>
            <a:endParaRPr lang="en-US">
              <a:cs typeface="Calibri Light"/>
            </a:endParaRPr>
          </a:p>
          <a:p>
            <a:pPr>
              <a:lnSpc>
                <a:spcPct val="90000"/>
              </a:lnSpc>
              <a:buClr>
                <a:schemeClr val="accent5"/>
              </a:buClr>
            </a:pPr>
            <a:r>
              <a:rPr lang="en-US">
                <a:ea typeface="+mj-lt"/>
                <a:cs typeface="+mj-lt"/>
              </a:rPr>
              <a:t>Embedding layer </a:t>
            </a:r>
          </a:p>
          <a:p>
            <a:pPr>
              <a:lnSpc>
                <a:spcPct val="90000"/>
              </a:lnSpc>
              <a:buClr>
                <a:schemeClr val="accent5"/>
              </a:buClr>
            </a:pPr>
            <a:r>
              <a:rPr lang="en-US">
                <a:ea typeface="+mj-lt"/>
                <a:cs typeface="+mj-lt"/>
              </a:rPr>
              <a:t>two layers of Bidirectional LSTMs with max pooling and average pooling</a:t>
            </a:r>
            <a:endParaRPr lang="en-US">
              <a:cs typeface="Calibri Light"/>
            </a:endParaRPr>
          </a:p>
          <a:p>
            <a:pPr>
              <a:lnSpc>
                <a:spcPct val="90000"/>
              </a:lnSpc>
              <a:buClr>
                <a:schemeClr val="accent5"/>
              </a:buClr>
            </a:pPr>
            <a:r>
              <a:rPr lang="en-US">
                <a:cs typeface="Calibri Light"/>
              </a:rPr>
              <a:t> </a:t>
            </a:r>
            <a:r>
              <a:rPr lang="en-US">
                <a:ea typeface="+mj-lt"/>
                <a:cs typeface="+mj-lt"/>
              </a:rPr>
              <a:t>Batch size, epochs, Activation functions are some of the hyperparameter used</a:t>
            </a:r>
          </a:p>
          <a:p>
            <a:pPr>
              <a:lnSpc>
                <a:spcPct val="90000"/>
              </a:lnSpc>
            </a:pPr>
            <a:endParaRPr lang="en-US">
              <a:cs typeface="Calibri Light"/>
            </a:endParaRPr>
          </a:p>
          <a:p>
            <a:pPr marL="0" indent="0">
              <a:lnSpc>
                <a:spcPct val="90000"/>
              </a:lnSpc>
              <a:buNone/>
            </a:pPr>
            <a:endParaRPr lang="en-US">
              <a:cs typeface="Calibri Light"/>
            </a:endParaRPr>
          </a:p>
        </p:txBody>
      </p:sp>
    </p:spTree>
    <p:extLst>
      <p:ext uri="{BB962C8B-B14F-4D97-AF65-F5344CB8AC3E}">
        <p14:creationId xmlns:p14="http://schemas.microsoft.com/office/powerpoint/2010/main" val="203237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0B0E-7D09-458A-81E2-21823DAC93B9}"/>
              </a:ext>
            </a:extLst>
          </p:cNvPr>
          <p:cNvSpPr>
            <a:spLocks noGrp="1"/>
          </p:cNvSpPr>
          <p:nvPr>
            <p:ph type="title"/>
          </p:nvPr>
        </p:nvSpPr>
        <p:spPr/>
        <p:txBody>
          <a:bodyPr/>
          <a:lstStyle/>
          <a:p>
            <a:r>
              <a:rPr lang="en-US">
                <a:cs typeface="Calibri Light"/>
              </a:rPr>
              <a:t>BERT  For NLP</a:t>
            </a:r>
            <a:endParaRPr lang="en-US"/>
          </a:p>
        </p:txBody>
      </p:sp>
      <p:sp>
        <p:nvSpPr>
          <p:cNvPr id="4" name="Text Placeholder 3">
            <a:extLst>
              <a:ext uri="{FF2B5EF4-FFF2-40B4-BE49-F238E27FC236}">
                <a16:creationId xmlns:a16="http://schemas.microsoft.com/office/drawing/2014/main" id="{59F9AF3E-066E-41E0-9095-B66B6023050A}"/>
              </a:ext>
            </a:extLst>
          </p:cNvPr>
          <p:cNvSpPr>
            <a:spLocks noGrp="1"/>
          </p:cNvSpPr>
          <p:nvPr>
            <p:ph type="body" sz="half" idx="2"/>
          </p:nvPr>
        </p:nvSpPr>
        <p:spPr/>
        <p:txBody>
          <a:bodyPr vert="horz" lIns="91440" tIns="45720" rIns="91440" bIns="45720" rtlCol="0" anchor="t">
            <a:normAutofit/>
          </a:bodyPr>
          <a:lstStyle/>
          <a:p>
            <a:r>
              <a:rPr lang="en-US">
                <a:ea typeface="+mn-lt"/>
                <a:cs typeface="+mn-lt"/>
              </a:rPr>
              <a:t>BERT (Bidirectional Encoder Representations from Transformers) —  a major breakthrough which took the Deep Learning community by storm because of its incredible performance.</a:t>
            </a:r>
          </a:p>
          <a:p>
            <a:endParaRPr lang="en-US">
              <a:cs typeface="Calibri"/>
            </a:endParaRPr>
          </a:p>
          <a:p>
            <a:r>
              <a:rPr lang="en-US">
                <a:ea typeface="+mn-lt"/>
                <a:cs typeface="+mn-lt"/>
              </a:rPr>
              <a:t>The image on the right visualizes attention as lines connecting the position being updated (left) with the position being attended to (right). Colors identify the corresponding attention head(s), while line thickness reflects the attention score. </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991E6B84-B538-4E7B-822F-C58651F69A48}"/>
              </a:ext>
            </a:extLst>
          </p:cNvPr>
          <p:cNvPicPr>
            <a:picLocks noGrp="1" noChangeAspect="1"/>
          </p:cNvPicPr>
          <p:nvPr>
            <p:ph idx="1"/>
          </p:nvPr>
        </p:nvPicPr>
        <p:blipFill>
          <a:blip r:embed="rId3"/>
          <a:stretch>
            <a:fillRect/>
          </a:stretch>
        </p:blipFill>
        <p:spPr>
          <a:xfrm>
            <a:off x="6054725" y="1147762"/>
            <a:ext cx="4429125" cy="4552950"/>
          </a:xfrm>
        </p:spPr>
      </p:pic>
      <p:sp>
        <p:nvSpPr>
          <p:cNvPr id="11" name="TextBox 10">
            <a:extLst>
              <a:ext uri="{FF2B5EF4-FFF2-40B4-BE49-F238E27FC236}">
                <a16:creationId xmlns:a16="http://schemas.microsoft.com/office/drawing/2014/main" id="{E3F07296-41D3-419C-9A19-5CC0075A9EDE}"/>
              </a:ext>
            </a:extLst>
          </p:cNvPr>
          <p:cNvSpPr txBox="1"/>
          <p:nvPr/>
        </p:nvSpPr>
        <p:spPr>
          <a:xfrm>
            <a:off x="6909758" y="5702060"/>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cs typeface="Calibri"/>
                <a:hlinkClick r:id="rId4"/>
              </a:rPr>
              <a:t>Source</a:t>
            </a:r>
            <a:endParaRPr lang="en-US" sz="1050">
              <a:cs typeface="Calibri"/>
            </a:endParaRPr>
          </a:p>
        </p:txBody>
      </p:sp>
    </p:spTree>
    <p:extLst>
      <p:ext uri="{BB962C8B-B14F-4D97-AF65-F5344CB8AC3E}">
        <p14:creationId xmlns:p14="http://schemas.microsoft.com/office/powerpoint/2010/main" val="2637295212"/>
      </p:ext>
    </p:extLst>
  </p:cSld>
  <p:clrMapOvr>
    <a:masterClrMapping/>
  </p:clrMapOvr>
  <mc:AlternateContent xmlns:mc="http://schemas.openxmlformats.org/markup-compatibility/2006">
    <mc:Choice xmlns:p14="http://schemas.microsoft.com/office/powerpoint/2010/main" Requires="p14">
      <p:transition spd="slow" p14:dur="2000" advTm="77800"/>
    </mc:Choice>
    <mc:Fallback>
      <p:transition spd="slow" advTm="778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B1F0E554-D6F6-4DDF-953F-2D8232A3DB7D}"/>
              </a:ext>
            </a:extLst>
          </p:cNvPr>
          <p:cNvPicPr>
            <a:picLocks noChangeAspect="1"/>
          </p:cNvPicPr>
          <p:nvPr/>
        </p:nvPicPr>
        <p:blipFill rotWithShape="1">
          <a:blip r:embed="rId3"/>
          <a:srcRect l="1276" t="14175" r="-1595" b="800"/>
          <a:stretch/>
        </p:blipFill>
        <p:spPr>
          <a:xfrm>
            <a:off x="3507" y="671678"/>
            <a:ext cx="12055579" cy="633266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85FAFB-13F8-4ABF-AAC0-4B9C647B4FC9}"/>
              </a:ext>
            </a:extLst>
          </p:cNvPr>
          <p:cNvSpPr txBox="1"/>
          <p:nvPr/>
        </p:nvSpPr>
        <p:spPr>
          <a:xfrm>
            <a:off x="3762915" y="86578"/>
            <a:ext cx="43390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1"/>
                </a:solidFill>
              </a:rPr>
              <a:t>BERT Model at Glance</a:t>
            </a:r>
            <a:endParaRPr lang="en-US" sz="3200" b="1">
              <a:solidFill>
                <a:schemeClr val="accent1"/>
              </a:solidFill>
              <a:cs typeface="Calibri"/>
            </a:endParaRPr>
          </a:p>
        </p:txBody>
      </p:sp>
      <p:sp>
        <p:nvSpPr>
          <p:cNvPr id="7" name="TextBox 6">
            <a:extLst>
              <a:ext uri="{FF2B5EF4-FFF2-40B4-BE49-F238E27FC236}">
                <a16:creationId xmlns:a16="http://schemas.microsoft.com/office/drawing/2014/main" id="{5DF68CB1-B7C9-433D-88F0-C19B11D8659D}"/>
              </a:ext>
            </a:extLst>
          </p:cNvPr>
          <p:cNvSpPr txBox="1"/>
          <p:nvPr/>
        </p:nvSpPr>
        <p:spPr>
          <a:xfrm>
            <a:off x="2999117" y="652157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hlinkClick r:id="rId4"/>
              </a:rPr>
              <a:t>Source</a:t>
            </a:r>
            <a:endParaRPr lang="en-US" sz="1100" b="1"/>
          </a:p>
        </p:txBody>
      </p:sp>
    </p:spTree>
    <p:extLst>
      <p:ext uri="{BB962C8B-B14F-4D97-AF65-F5344CB8AC3E}">
        <p14:creationId xmlns:p14="http://schemas.microsoft.com/office/powerpoint/2010/main" val="642274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149"/>
    </mc:Choice>
    <mc:Fallback>
      <p:transition spd="slow" advTm="771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B5B9-13C7-4560-AA0F-56EB9D8073C9}"/>
              </a:ext>
            </a:extLst>
          </p:cNvPr>
          <p:cNvSpPr>
            <a:spLocks noGrp="1"/>
          </p:cNvSpPr>
          <p:nvPr>
            <p:ph type="title"/>
          </p:nvPr>
        </p:nvSpPr>
        <p:spPr/>
        <p:txBody>
          <a:bodyPr/>
          <a:lstStyle/>
          <a:p>
            <a:r>
              <a:rPr lang="en-US">
                <a:cs typeface="Calibri Light"/>
              </a:rPr>
              <a:t>Advance Techniques used to train BERT</a:t>
            </a:r>
            <a:endParaRPr lang="en-US"/>
          </a:p>
        </p:txBody>
      </p:sp>
      <p:sp>
        <p:nvSpPr>
          <p:cNvPr id="7" name="Content Placeholder 6">
            <a:extLst>
              <a:ext uri="{FF2B5EF4-FFF2-40B4-BE49-F238E27FC236}">
                <a16:creationId xmlns:a16="http://schemas.microsoft.com/office/drawing/2014/main" id="{298BF4CE-43EC-43A5-AF5A-15D05911D7A2}"/>
              </a:ext>
            </a:extLst>
          </p:cNvPr>
          <p:cNvSpPr>
            <a:spLocks noGrp="1"/>
          </p:cNvSpPr>
          <p:nvPr>
            <p:ph idx="1"/>
          </p:nvPr>
        </p:nvSpPr>
        <p:spPr/>
        <p:txBody>
          <a:bodyPr vert="horz" lIns="91440" tIns="45720" rIns="91440" bIns="45720" rtlCol="0" anchor="t">
            <a:normAutofit/>
          </a:bodyPr>
          <a:lstStyle/>
          <a:p>
            <a:pPr marL="0" indent="0">
              <a:buNone/>
            </a:pPr>
            <a:r>
              <a:rPr lang="en-US"/>
              <a:t>1. Masked LM (MLM)</a:t>
            </a:r>
            <a:endParaRPr lang="en-US">
              <a:cs typeface="Calibri" panose="020F0502020204030204"/>
            </a:endParaRPr>
          </a:p>
          <a:p>
            <a:pPr lvl="1" indent="0">
              <a:buNone/>
            </a:pPr>
            <a:r>
              <a:rPr lang="en-US">
                <a:ea typeface="+mn-lt"/>
                <a:cs typeface="+mn-lt"/>
              </a:rPr>
              <a:t>Randomly mask out 15% of the words in the input — replacing them with a [MASK] token</a:t>
            </a:r>
          </a:p>
          <a:p>
            <a:pPr marL="0" indent="0">
              <a:buNone/>
            </a:pPr>
            <a:r>
              <a:rPr lang="en-US"/>
              <a:t>2. Next Sentence Prediction (NSP)</a:t>
            </a:r>
            <a:endParaRPr lang="en-US">
              <a:cs typeface="Calibri"/>
            </a:endParaRPr>
          </a:p>
          <a:p>
            <a:pPr lvl="1" indent="0">
              <a:buNone/>
            </a:pPr>
            <a:r>
              <a:rPr lang="en-US">
                <a:ea typeface="+mn-lt"/>
                <a:cs typeface="+mn-lt"/>
              </a:rPr>
              <a:t>In order to understand </a:t>
            </a:r>
            <a:r>
              <a:rPr lang="en-US" i="1">
                <a:ea typeface="+mn-lt"/>
                <a:cs typeface="+mn-lt"/>
              </a:rPr>
              <a:t>relationship</a:t>
            </a:r>
            <a:r>
              <a:rPr lang="en-US">
                <a:ea typeface="+mn-lt"/>
                <a:cs typeface="+mn-lt"/>
              </a:rPr>
              <a:t> between two sentences, BERT training process also uses next sentence prediction.</a:t>
            </a:r>
          </a:p>
          <a:p>
            <a:pPr marL="0" indent="0">
              <a:buNone/>
            </a:pPr>
            <a:r>
              <a:rPr lang="en-US">
                <a:cs typeface="Calibri"/>
              </a:rPr>
              <a:t>3. BERT Tokenization Technique</a:t>
            </a:r>
          </a:p>
          <a:p>
            <a:pPr marL="914400" lvl="2">
              <a:buNone/>
            </a:pPr>
            <a:r>
              <a:rPr lang="en-US">
                <a:ea typeface="+mn-lt"/>
                <a:cs typeface="+mn-lt"/>
              </a:rPr>
              <a:t>BERT utilizes </a:t>
            </a:r>
            <a:r>
              <a:rPr lang="en-US" err="1">
                <a:ea typeface="+mn-lt"/>
                <a:cs typeface="+mn-lt"/>
              </a:rPr>
              <a:t>WordPiece</a:t>
            </a:r>
            <a:r>
              <a:rPr lang="en-US">
                <a:ea typeface="+mn-lt"/>
                <a:cs typeface="+mn-lt"/>
              </a:rPr>
              <a:t> for tokenization which in effect, splits token like “playing” to “play” and “##</a:t>
            </a:r>
            <a:r>
              <a:rPr lang="en-US" err="1">
                <a:ea typeface="+mn-lt"/>
                <a:cs typeface="+mn-lt"/>
              </a:rPr>
              <a:t>ing</a:t>
            </a:r>
            <a:r>
              <a:rPr lang="en-US">
                <a:ea typeface="+mn-lt"/>
                <a:cs typeface="+mn-lt"/>
              </a:rPr>
              <a:t>”. This is mainly to cover a wider spectrum of Out-Of-Vocabulary (OOV) words.</a:t>
            </a:r>
          </a:p>
        </p:txBody>
      </p:sp>
    </p:spTree>
    <p:extLst>
      <p:ext uri="{BB962C8B-B14F-4D97-AF65-F5344CB8AC3E}">
        <p14:creationId xmlns:p14="http://schemas.microsoft.com/office/powerpoint/2010/main" val="3644436568"/>
      </p:ext>
    </p:extLst>
  </p:cSld>
  <p:clrMapOvr>
    <a:masterClrMapping/>
  </p:clrMapOvr>
  <mc:AlternateContent xmlns:mc="http://schemas.openxmlformats.org/markup-compatibility/2006" xmlns:p14="http://schemas.microsoft.com/office/powerpoint/2010/main">
    <mc:Choice Requires="p14">
      <p:transition spd="slow" p14:dur="2000" advTm="84752"/>
    </mc:Choice>
    <mc:Fallback xmlns="">
      <p:transition spd="slow" advTm="847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8FFC-005A-B14A-B2C0-C23E3CD02445}"/>
              </a:ext>
            </a:extLst>
          </p:cNvPr>
          <p:cNvSpPr>
            <a:spLocks noGrp="1"/>
          </p:cNvSpPr>
          <p:nvPr>
            <p:ph type="title"/>
          </p:nvPr>
        </p:nvSpPr>
        <p:spPr>
          <a:xfrm>
            <a:off x="571500" y="177800"/>
            <a:ext cx="10515600" cy="979424"/>
          </a:xfrm>
        </p:spPr>
        <p:txBody>
          <a:bodyPr/>
          <a:lstStyle/>
          <a:p>
            <a:r>
              <a:rPr lang="en-US">
                <a:solidFill>
                  <a:schemeClr val="accent1"/>
                </a:solidFill>
              </a:rPr>
              <a:t>Model Training and Fine Tuning</a:t>
            </a:r>
          </a:p>
        </p:txBody>
      </p:sp>
      <p:graphicFrame>
        <p:nvGraphicFramePr>
          <p:cNvPr id="4" name="Content Placeholder 3">
            <a:extLst>
              <a:ext uri="{FF2B5EF4-FFF2-40B4-BE49-F238E27FC236}">
                <a16:creationId xmlns:a16="http://schemas.microsoft.com/office/drawing/2014/main" id="{E393DC03-D282-5C49-9343-5311C391EC86}"/>
              </a:ext>
            </a:extLst>
          </p:cNvPr>
          <p:cNvGraphicFramePr>
            <a:graphicFrameLocks noGrp="1"/>
          </p:cNvGraphicFramePr>
          <p:nvPr>
            <p:ph idx="1"/>
            <p:extLst>
              <p:ext uri="{D42A27DB-BD31-4B8C-83A1-F6EECF244321}">
                <p14:modId xmlns:p14="http://schemas.microsoft.com/office/powerpoint/2010/main" val="3267077015"/>
              </p:ext>
            </p:extLst>
          </p:nvPr>
        </p:nvGraphicFramePr>
        <p:xfrm>
          <a:off x="6248399" y="1181027"/>
          <a:ext cx="5600700" cy="353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7328E4E-BC25-EF48-B4E6-CE2744346B46}"/>
              </a:ext>
            </a:extLst>
          </p:cNvPr>
          <p:cNvSpPr txBox="1"/>
          <p:nvPr/>
        </p:nvSpPr>
        <p:spPr>
          <a:xfrm>
            <a:off x="495306" y="1127262"/>
            <a:ext cx="5448297" cy="2985433"/>
          </a:xfrm>
          <a:prstGeom prst="rect">
            <a:avLst/>
          </a:prstGeom>
          <a:noFill/>
        </p:spPr>
        <p:txBody>
          <a:bodyPr wrap="square" rtlCol="0">
            <a:spAutoFit/>
          </a:bodyPr>
          <a:lstStyle/>
          <a:p>
            <a:pPr marL="342900" indent="-342900">
              <a:buFont typeface="Arial" panose="020B0604020202020204" pitchFamily="34" charset="0"/>
              <a:buChar char="•"/>
            </a:pPr>
            <a:r>
              <a:rPr lang="en-US" sz="2400"/>
              <a:t>Pre-trained BERT:</a:t>
            </a:r>
          </a:p>
          <a:p>
            <a:pPr marL="800100" lvl="1" indent="-342900">
              <a:buFont typeface="Arial" panose="020B0604020202020204" pitchFamily="34" charset="0"/>
              <a:buChar char="•"/>
            </a:pPr>
            <a:r>
              <a:rPr lang="en-US" sz="2000"/>
              <a:t>BERT Large</a:t>
            </a:r>
          </a:p>
          <a:p>
            <a:pPr marL="800100" lvl="1" indent="-342900">
              <a:buFont typeface="Arial" panose="020B0604020202020204" pitchFamily="34" charset="0"/>
              <a:buChar char="•"/>
            </a:pPr>
            <a:r>
              <a:rPr lang="en-US" sz="2000"/>
              <a:t>24 Layer, 1024 Hidden, 16 Attention heads</a:t>
            </a:r>
          </a:p>
          <a:p>
            <a:pPr marL="800100" lvl="1" indent="-342900">
              <a:buFont typeface="Arial" panose="020B0604020202020204" pitchFamily="34" charset="0"/>
              <a:buChar char="•"/>
            </a:pPr>
            <a:r>
              <a:rPr lang="en-US" sz="2000"/>
              <a:t>English only</a:t>
            </a:r>
          </a:p>
          <a:p>
            <a:pPr marL="800100" lvl="1" indent="-342900">
              <a:buFont typeface="Arial" panose="020B0604020202020204" pitchFamily="34" charset="0"/>
              <a:buChar char="•"/>
            </a:pPr>
            <a:r>
              <a:rPr lang="en-US" sz="2000"/>
              <a:t>30,000 vocabulary</a:t>
            </a:r>
          </a:p>
          <a:p>
            <a:pPr marL="800100" lvl="1" indent="-342900">
              <a:buFont typeface="Arial" panose="020B0604020202020204" pitchFamily="34" charset="0"/>
              <a:buChar char="•"/>
            </a:pPr>
            <a:r>
              <a:rPr lang="en-US" sz="2000"/>
              <a:t>340 Million parameters</a:t>
            </a:r>
          </a:p>
          <a:p>
            <a:pPr marL="342900" indent="-342900">
              <a:buFont typeface="Arial" panose="020B0604020202020204" pitchFamily="34" charset="0"/>
              <a:buChar char="•"/>
            </a:pPr>
            <a:r>
              <a:rPr lang="en-US" sz="2400"/>
              <a:t>Challenges:</a:t>
            </a:r>
          </a:p>
          <a:p>
            <a:pPr marL="800100" lvl="1" indent="-342900">
              <a:buFont typeface="Arial" panose="020B0604020202020204" pitchFamily="34" charset="0"/>
              <a:buChar char="•"/>
            </a:pPr>
            <a:r>
              <a:rPr lang="en-US" sz="2000"/>
              <a:t>Complex model architecture</a:t>
            </a:r>
          </a:p>
          <a:p>
            <a:pPr marL="800100" lvl="1" indent="-342900">
              <a:buFont typeface="Arial" panose="020B0604020202020204" pitchFamily="34" charset="0"/>
              <a:buChar char="•"/>
            </a:pPr>
            <a:r>
              <a:rPr lang="en-US" sz="2000"/>
              <a:t>Limited to small batch size</a:t>
            </a:r>
          </a:p>
        </p:txBody>
      </p:sp>
      <p:sp>
        <p:nvSpPr>
          <p:cNvPr id="9" name="TextBox 8">
            <a:extLst>
              <a:ext uri="{FF2B5EF4-FFF2-40B4-BE49-F238E27FC236}">
                <a16:creationId xmlns:a16="http://schemas.microsoft.com/office/drawing/2014/main" id="{B1896DB3-1ED3-EE42-B48B-FF4D7FC41C67}"/>
              </a:ext>
            </a:extLst>
          </p:cNvPr>
          <p:cNvSpPr txBox="1"/>
          <p:nvPr/>
        </p:nvSpPr>
        <p:spPr>
          <a:xfrm>
            <a:off x="571499" y="4902200"/>
            <a:ext cx="3256222" cy="461665"/>
          </a:xfrm>
          <a:prstGeom prst="rect">
            <a:avLst/>
          </a:prstGeom>
          <a:noFill/>
        </p:spPr>
        <p:txBody>
          <a:bodyPr wrap="square" rtlCol="0">
            <a:spAutoFit/>
          </a:bodyPr>
          <a:lstStyle/>
          <a:p>
            <a:r>
              <a:rPr lang="en-US" sz="2400"/>
              <a:t>Training strategy - 1:</a:t>
            </a:r>
          </a:p>
        </p:txBody>
      </p:sp>
      <p:graphicFrame>
        <p:nvGraphicFramePr>
          <p:cNvPr id="12" name="Diagram 11">
            <a:extLst>
              <a:ext uri="{FF2B5EF4-FFF2-40B4-BE49-F238E27FC236}">
                <a16:creationId xmlns:a16="http://schemas.microsoft.com/office/drawing/2014/main" id="{14C753A2-6706-0747-899A-249854BE8FE2}"/>
              </a:ext>
            </a:extLst>
          </p:cNvPr>
          <p:cNvGraphicFramePr/>
          <p:nvPr>
            <p:extLst>
              <p:ext uri="{D42A27DB-BD31-4B8C-83A1-F6EECF244321}">
                <p14:modId xmlns:p14="http://schemas.microsoft.com/office/powerpoint/2010/main" val="2031136764"/>
              </p:ext>
            </p:extLst>
          </p:nvPr>
        </p:nvGraphicFramePr>
        <p:xfrm>
          <a:off x="812800" y="5524500"/>
          <a:ext cx="10655300" cy="9233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884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948-E0F7-4AAB-9D6B-27E2C5DCF5D3}"/>
              </a:ext>
            </a:extLst>
          </p:cNvPr>
          <p:cNvSpPr>
            <a:spLocks noGrp="1"/>
          </p:cNvSpPr>
          <p:nvPr>
            <p:ph type="title"/>
          </p:nvPr>
        </p:nvSpPr>
        <p:spPr/>
        <p:txBody>
          <a:bodyPr/>
          <a:lstStyle/>
          <a:p>
            <a:r>
              <a:rPr lang="en-US">
                <a:cs typeface="Calibri Light"/>
              </a:rPr>
              <a:t>Motivation</a:t>
            </a:r>
            <a:endParaRPr lang="en-US"/>
          </a:p>
        </p:txBody>
      </p:sp>
      <p:sp>
        <p:nvSpPr>
          <p:cNvPr id="3" name="Content Placeholder 2">
            <a:extLst>
              <a:ext uri="{FF2B5EF4-FFF2-40B4-BE49-F238E27FC236}">
                <a16:creationId xmlns:a16="http://schemas.microsoft.com/office/drawing/2014/main" id="{ED7DEDAE-31AA-43D4-A8FB-EFDE6C2FF22F}"/>
              </a:ext>
            </a:extLst>
          </p:cNvPr>
          <p:cNvSpPr>
            <a:spLocks noGrp="1"/>
          </p:cNvSpPr>
          <p:nvPr>
            <p:ph idx="1"/>
          </p:nvPr>
        </p:nvSpPr>
        <p:spPr>
          <a:xfrm>
            <a:off x="4572396" y="1825625"/>
            <a:ext cx="7251304" cy="4351338"/>
          </a:xfrm>
        </p:spPr>
        <p:txBody>
          <a:bodyPr>
            <a:normAutofit fontScale="92500"/>
          </a:bodyPr>
          <a:lstStyle/>
          <a:p>
            <a:pPr marL="0" indent="0">
              <a:buNone/>
            </a:pPr>
            <a:r>
              <a:rPr lang="en-US"/>
              <a:t>The use and impact of social media has skyrocketed over the past </a:t>
            </a:r>
            <a:r>
              <a:rPr lang="en-US">
                <a:solidFill>
                  <a:schemeClr val="accent5"/>
                </a:solidFill>
              </a:rPr>
              <a:t>decade</a:t>
            </a:r>
          </a:p>
          <a:p>
            <a:pPr marL="0" indent="0">
              <a:buNone/>
            </a:pPr>
            <a:r>
              <a:rPr lang="en-US"/>
              <a:t>A tweet could even serve as </a:t>
            </a:r>
            <a:r>
              <a:rPr lang="en-US">
                <a:solidFill>
                  <a:schemeClr val="accent5"/>
                </a:solidFill>
              </a:rPr>
              <a:t>first news </a:t>
            </a:r>
            <a:r>
              <a:rPr lang="en-US"/>
              <a:t>regarding an accident or a fire. </a:t>
            </a:r>
          </a:p>
          <a:p>
            <a:pPr marL="0" indent="0">
              <a:buNone/>
            </a:pPr>
            <a:endParaRPr lang="en-US"/>
          </a:p>
          <a:p>
            <a:pPr marL="0" indent="0">
              <a:buNone/>
            </a:pPr>
            <a:r>
              <a:rPr lang="en-US"/>
              <a:t>But tweets are confusing: “Kobe is on </a:t>
            </a:r>
            <a:r>
              <a:rPr lang="en-US">
                <a:solidFill>
                  <a:schemeClr val="accent2">
                    <a:lumMod val="75000"/>
                  </a:schemeClr>
                </a:solidFill>
              </a:rPr>
              <a:t>fire</a:t>
            </a:r>
            <a:r>
              <a:rPr lang="en-US"/>
              <a:t> today!!!”</a:t>
            </a:r>
          </a:p>
          <a:p>
            <a:pPr marL="0" indent="0">
              <a:buNone/>
            </a:pPr>
            <a:endParaRPr lang="en-US"/>
          </a:p>
          <a:p>
            <a:pPr marL="0" indent="0">
              <a:buNone/>
            </a:pPr>
            <a:r>
              <a:rPr lang="en-US">
                <a:cs typeface="Calibri"/>
              </a:rPr>
              <a:t>It is very </a:t>
            </a:r>
            <a:r>
              <a:rPr lang="en-US">
                <a:solidFill>
                  <a:schemeClr val="accent1"/>
                </a:solidFill>
                <a:cs typeface="Calibri"/>
              </a:rPr>
              <a:t>hard</a:t>
            </a:r>
            <a:r>
              <a:rPr lang="en-US">
                <a:cs typeface="Calibri"/>
              </a:rPr>
              <a:t> for a machine to realize that this tweet is not about a fire but, about a person's game.</a:t>
            </a:r>
          </a:p>
          <a:p>
            <a:pPr marL="0" indent="0">
              <a:buNone/>
            </a:pPr>
            <a:endParaRPr lang="en-US"/>
          </a:p>
        </p:txBody>
      </p:sp>
      <p:pic>
        <p:nvPicPr>
          <p:cNvPr id="5" name="Picture 4" descr="A train on a steel track&#10;&#10;Description automatically generated">
            <a:extLst>
              <a:ext uri="{FF2B5EF4-FFF2-40B4-BE49-F238E27FC236}">
                <a16:creationId xmlns:a16="http://schemas.microsoft.com/office/drawing/2014/main" id="{203DA319-A674-46C7-BC15-1CBA53D89B26}"/>
              </a:ext>
            </a:extLst>
          </p:cNvPr>
          <p:cNvPicPr>
            <a:picLocks noChangeAspect="1"/>
          </p:cNvPicPr>
          <p:nvPr/>
        </p:nvPicPr>
        <p:blipFill>
          <a:blip r:embed="rId3"/>
          <a:stretch>
            <a:fillRect/>
          </a:stretch>
        </p:blipFill>
        <p:spPr>
          <a:xfrm>
            <a:off x="368300" y="1825625"/>
            <a:ext cx="3543300" cy="18602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A23A39D-A6A5-4D17-9D07-456F4F7A9EFA}"/>
              </a:ext>
            </a:extLst>
          </p:cNvPr>
          <p:cNvPicPr>
            <a:picLocks noChangeAspect="1"/>
          </p:cNvPicPr>
          <p:nvPr/>
        </p:nvPicPr>
        <p:blipFill>
          <a:blip r:embed="rId4"/>
          <a:stretch>
            <a:fillRect/>
          </a:stretch>
        </p:blipFill>
        <p:spPr>
          <a:xfrm>
            <a:off x="368300" y="4306513"/>
            <a:ext cx="3962743" cy="1318374"/>
          </a:xfrm>
          <a:prstGeom prst="rect">
            <a:avLst/>
          </a:prstGeom>
        </p:spPr>
      </p:pic>
    </p:spTree>
    <p:extLst>
      <p:ext uri="{BB962C8B-B14F-4D97-AF65-F5344CB8AC3E}">
        <p14:creationId xmlns:p14="http://schemas.microsoft.com/office/powerpoint/2010/main" val="3103843042"/>
      </p:ext>
    </p:extLst>
  </p:cSld>
  <p:clrMapOvr>
    <a:masterClrMapping/>
  </p:clrMapOvr>
  <mc:AlternateContent xmlns:mc="http://schemas.openxmlformats.org/markup-compatibility/2006">
    <mc:Choice xmlns:p14="http://schemas.microsoft.com/office/powerpoint/2010/main" Requires="p14">
      <p:transition spd="slow" p14:dur="2000" advTm="49522"/>
    </mc:Choice>
    <mc:Fallback>
      <p:transition spd="slow" advTm="4952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3C68-1B80-FE4A-A303-6209DD88B4E1}"/>
              </a:ext>
            </a:extLst>
          </p:cNvPr>
          <p:cNvSpPr>
            <a:spLocks noGrp="1"/>
          </p:cNvSpPr>
          <p:nvPr>
            <p:ph type="title"/>
          </p:nvPr>
        </p:nvSpPr>
        <p:spPr>
          <a:xfrm>
            <a:off x="838200" y="206629"/>
            <a:ext cx="10515600" cy="1146683"/>
          </a:xfrm>
        </p:spPr>
        <p:txBody>
          <a:bodyPr/>
          <a:lstStyle/>
          <a:p>
            <a:r>
              <a:rPr lang="en-US">
                <a:solidFill>
                  <a:schemeClr val="accent1"/>
                </a:solidFill>
              </a:rPr>
              <a:t>Model Training and Fine Tuning</a:t>
            </a:r>
          </a:p>
        </p:txBody>
      </p:sp>
      <p:sp>
        <p:nvSpPr>
          <p:cNvPr id="3" name="Content Placeholder 2">
            <a:extLst>
              <a:ext uri="{FF2B5EF4-FFF2-40B4-BE49-F238E27FC236}">
                <a16:creationId xmlns:a16="http://schemas.microsoft.com/office/drawing/2014/main" id="{0EC3F59A-0BF5-FE40-AC59-3145D4F10272}"/>
              </a:ext>
            </a:extLst>
          </p:cNvPr>
          <p:cNvSpPr>
            <a:spLocks noGrp="1"/>
          </p:cNvSpPr>
          <p:nvPr>
            <p:ph idx="1"/>
          </p:nvPr>
        </p:nvSpPr>
        <p:spPr>
          <a:xfrm>
            <a:off x="838200" y="3428999"/>
            <a:ext cx="10515600" cy="3222371"/>
          </a:xfrm>
        </p:spPr>
        <p:txBody>
          <a:bodyPr/>
          <a:lstStyle/>
          <a:p>
            <a:r>
              <a:rPr lang="en-US"/>
              <a:t>Fine-tuning and external models:</a:t>
            </a:r>
          </a:p>
          <a:p>
            <a:pPr lvl="1"/>
            <a:r>
              <a:rPr lang="en-US"/>
              <a:t>Train BERT for 2-3 epochs</a:t>
            </a:r>
          </a:p>
          <a:p>
            <a:pPr lvl="1"/>
            <a:r>
              <a:rPr lang="en-US"/>
              <a:t>Generate embeddings from the trained model</a:t>
            </a:r>
          </a:p>
          <a:p>
            <a:pPr lvl="1"/>
            <a:r>
              <a:rPr lang="en-US"/>
              <a:t>Use Embeddings with SVM classifier and </a:t>
            </a:r>
            <a:r>
              <a:rPr lang="en-US" err="1"/>
              <a:t>XGBoost</a:t>
            </a:r>
            <a:r>
              <a:rPr lang="en-US"/>
              <a:t> classifier</a:t>
            </a:r>
          </a:p>
          <a:p>
            <a:r>
              <a:rPr lang="en-US"/>
              <a:t>Hyper parameter tuning - Divided between the team with continuous feedback to each other.</a:t>
            </a:r>
          </a:p>
        </p:txBody>
      </p:sp>
      <p:sp>
        <p:nvSpPr>
          <p:cNvPr id="4" name="TextBox 3">
            <a:extLst>
              <a:ext uri="{FF2B5EF4-FFF2-40B4-BE49-F238E27FC236}">
                <a16:creationId xmlns:a16="http://schemas.microsoft.com/office/drawing/2014/main" id="{E39DB36F-C35D-AC4C-BB43-71F40C633533}"/>
              </a:ext>
            </a:extLst>
          </p:cNvPr>
          <p:cNvSpPr txBox="1"/>
          <p:nvPr/>
        </p:nvSpPr>
        <p:spPr>
          <a:xfrm>
            <a:off x="838200" y="1522000"/>
            <a:ext cx="3166957" cy="523220"/>
          </a:xfrm>
          <a:prstGeom prst="rect">
            <a:avLst/>
          </a:prstGeom>
          <a:noFill/>
        </p:spPr>
        <p:txBody>
          <a:bodyPr wrap="none" rtlCol="0">
            <a:spAutoFit/>
          </a:bodyPr>
          <a:lstStyle/>
          <a:p>
            <a:r>
              <a:rPr lang="en-US" sz="2800"/>
              <a:t>Training Strategy - 2:</a:t>
            </a:r>
          </a:p>
        </p:txBody>
      </p:sp>
      <p:graphicFrame>
        <p:nvGraphicFramePr>
          <p:cNvPr id="6" name="Diagram 5">
            <a:extLst>
              <a:ext uri="{FF2B5EF4-FFF2-40B4-BE49-F238E27FC236}">
                <a16:creationId xmlns:a16="http://schemas.microsoft.com/office/drawing/2014/main" id="{1028B8CC-BD0C-F24C-9AFD-0DE1D0D050DC}"/>
              </a:ext>
            </a:extLst>
          </p:cNvPr>
          <p:cNvGraphicFramePr/>
          <p:nvPr>
            <p:extLst>
              <p:ext uri="{D42A27DB-BD31-4B8C-83A1-F6EECF244321}">
                <p14:modId xmlns:p14="http://schemas.microsoft.com/office/powerpoint/2010/main" val="3731124370"/>
              </p:ext>
            </p:extLst>
          </p:nvPr>
        </p:nvGraphicFramePr>
        <p:xfrm>
          <a:off x="838200" y="2045220"/>
          <a:ext cx="104013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961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10CD-88E9-5145-84A7-C5FFC5D89041}"/>
              </a:ext>
            </a:extLst>
          </p:cNvPr>
          <p:cNvSpPr>
            <a:spLocks noGrp="1"/>
          </p:cNvSpPr>
          <p:nvPr>
            <p:ph type="title"/>
          </p:nvPr>
        </p:nvSpPr>
        <p:spPr>
          <a:xfrm>
            <a:off x="838200" y="83249"/>
            <a:ext cx="10515600" cy="1089059"/>
          </a:xfrm>
        </p:spPr>
        <p:txBody>
          <a:bodyPr/>
          <a:lstStyle/>
          <a:p>
            <a:r>
              <a:rPr lang="en-US" dirty="0">
                <a:solidFill>
                  <a:schemeClr val="accent1"/>
                </a:solidFill>
              </a:rPr>
              <a:t>Results</a:t>
            </a:r>
          </a:p>
        </p:txBody>
      </p:sp>
      <p:graphicFrame>
        <p:nvGraphicFramePr>
          <p:cNvPr id="4" name="Content Placeholder 3">
            <a:extLst>
              <a:ext uri="{FF2B5EF4-FFF2-40B4-BE49-F238E27FC236}">
                <a16:creationId xmlns:a16="http://schemas.microsoft.com/office/drawing/2014/main" id="{46F35F46-8DF3-6541-BA92-9AE1F03DCFC6}"/>
              </a:ext>
            </a:extLst>
          </p:cNvPr>
          <p:cNvGraphicFramePr>
            <a:graphicFrameLocks noGrp="1"/>
          </p:cNvGraphicFramePr>
          <p:nvPr>
            <p:ph idx="1"/>
            <p:extLst>
              <p:ext uri="{D42A27DB-BD31-4B8C-83A1-F6EECF244321}">
                <p14:modId xmlns:p14="http://schemas.microsoft.com/office/powerpoint/2010/main" val="1502615850"/>
              </p:ext>
            </p:extLst>
          </p:nvPr>
        </p:nvGraphicFramePr>
        <p:xfrm>
          <a:off x="1484586" y="1169275"/>
          <a:ext cx="8881417" cy="3606800"/>
        </p:xfrm>
        <a:graphic>
          <a:graphicData uri="http://schemas.openxmlformats.org/drawingml/2006/table">
            <a:tbl>
              <a:tblPr firstRow="1" bandRow="1">
                <a:tableStyleId>{5C22544A-7EE6-4342-B048-85BDC9FD1C3A}</a:tableStyleId>
              </a:tblPr>
              <a:tblGrid>
                <a:gridCol w="3647302">
                  <a:extLst>
                    <a:ext uri="{9D8B030D-6E8A-4147-A177-3AD203B41FA5}">
                      <a16:colId xmlns:a16="http://schemas.microsoft.com/office/drawing/2014/main" val="2399359767"/>
                    </a:ext>
                  </a:extLst>
                </a:gridCol>
                <a:gridCol w="1470453">
                  <a:extLst>
                    <a:ext uri="{9D8B030D-6E8A-4147-A177-3AD203B41FA5}">
                      <a16:colId xmlns:a16="http://schemas.microsoft.com/office/drawing/2014/main" val="1265822010"/>
                    </a:ext>
                  </a:extLst>
                </a:gridCol>
                <a:gridCol w="1663013">
                  <a:extLst>
                    <a:ext uri="{9D8B030D-6E8A-4147-A177-3AD203B41FA5}">
                      <a16:colId xmlns:a16="http://schemas.microsoft.com/office/drawing/2014/main" val="3037862333"/>
                    </a:ext>
                  </a:extLst>
                </a:gridCol>
                <a:gridCol w="2100649">
                  <a:extLst>
                    <a:ext uri="{9D8B030D-6E8A-4147-A177-3AD203B41FA5}">
                      <a16:colId xmlns:a16="http://schemas.microsoft.com/office/drawing/2014/main" val="634553190"/>
                    </a:ext>
                  </a:extLst>
                </a:gridCol>
              </a:tblGrid>
              <a:tr h="370840">
                <a:tc>
                  <a:txBody>
                    <a:bodyPr/>
                    <a:lstStyle/>
                    <a:p>
                      <a:r>
                        <a:rPr lang="en-US" dirty="0"/>
                        <a:t>Model Specifications</a:t>
                      </a:r>
                    </a:p>
                  </a:txBody>
                  <a:tcPr/>
                </a:tc>
                <a:tc>
                  <a:txBody>
                    <a:bodyPr/>
                    <a:lstStyle/>
                    <a:p>
                      <a:r>
                        <a:rPr lang="en-US" dirty="0"/>
                        <a:t>Test Accuracy</a:t>
                      </a:r>
                    </a:p>
                  </a:txBody>
                  <a:tcPr/>
                </a:tc>
                <a:tc>
                  <a:txBody>
                    <a:bodyPr/>
                    <a:lstStyle/>
                    <a:p>
                      <a:r>
                        <a:rPr lang="en-US" dirty="0"/>
                        <a:t>Test F1 Score (100% data)</a:t>
                      </a:r>
                    </a:p>
                  </a:txBody>
                  <a:tcPr/>
                </a:tc>
                <a:tc>
                  <a:txBody>
                    <a:bodyPr/>
                    <a:lstStyle/>
                    <a:p>
                      <a:r>
                        <a:rPr lang="en-US" dirty="0"/>
                        <a:t>Kaggle public Score (30% data) </a:t>
                      </a:r>
                      <a:endParaRPr lang="en-US"/>
                    </a:p>
                  </a:txBody>
                  <a:tcPr/>
                </a:tc>
                <a:extLst>
                  <a:ext uri="{0D108BD9-81ED-4DB2-BD59-A6C34878D82A}">
                    <a16:rowId xmlns:a16="http://schemas.microsoft.com/office/drawing/2014/main" val="2097430790"/>
                  </a:ext>
                </a:extLst>
              </a:tr>
              <a:tr h="370840">
                <a:tc>
                  <a:txBody>
                    <a:bodyPr/>
                    <a:lstStyle/>
                    <a:p>
                      <a:r>
                        <a:rPr lang="en-US" dirty="0"/>
                        <a:t>SVM</a:t>
                      </a:r>
                    </a:p>
                  </a:txBody>
                  <a:tcPr/>
                </a:tc>
                <a:tc>
                  <a:txBody>
                    <a:bodyPr/>
                    <a:lstStyle/>
                    <a:p>
                      <a:r>
                        <a:rPr lang="en-US" dirty="0"/>
                        <a:t>0.7974</a:t>
                      </a:r>
                    </a:p>
                  </a:txBody>
                  <a:tcPr/>
                </a:tc>
                <a:tc>
                  <a:txBody>
                    <a:bodyPr/>
                    <a:lstStyle/>
                    <a:p>
                      <a:r>
                        <a:rPr lang="en-US" dirty="0"/>
                        <a:t>0.7271</a:t>
                      </a:r>
                    </a:p>
                  </a:txBody>
                  <a:tcPr/>
                </a:tc>
                <a:tc>
                  <a:txBody>
                    <a:bodyPr/>
                    <a:lstStyle/>
                    <a:p>
                      <a:pPr lvl="0">
                        <a:buNone/>
                      </a:pPr>
                      <a:r>
                        <a:rPr lang="en-US" sz="1800" u="none" strike="noStrike" noProof="0" dirty="0"/>
                        <a:t>0.7995</a:t>
                      </a:r>
                      <a:endParaRPr lang="en-US" dirty="0"/>
                    </a:p>
                  </a:txBody>
                  <a:tcPr/>
                </a:tc>
                <a:extLst>
                  <a:ext uri="{0D108BD9-81ED-4DB2-BD59-A6C34878D82A}">
                    <a16:rowId xmlns:a16="http://schemas.microsoft.com/office/drawing/2014/main" val="3542428957"/>
                  </a:ext>
                </a:extLst>
              </a:tr>
              <a:tr h="370840">
                <a:tc>
                  <a:txBody>
                    <a:bodyPr/>
                    <a:lstStyle/>
                    <a:p>
                      <a:r>
                        <a:rPr lang="en-US" err="1"/>
                        <a:t>XGBoost</a:t>
                      </a:r>
                      <a:endParaRPr lang="en-US"/>
                    </a:p>
                  </a:txBody>
                  <a:tcPr/>
                </a:tc>
                <a:tc>
                  <a:txBody>
                    <a:bodyPr/>
                    <a:lstStyle/>
                    <a:p>
                      <a:r>
                        <a:rPr lang="en-US" dirty="0"/>
                        <a:t>0.7787</a:t>
                      </a:r>
                    </a:p>
                  </a:txBody>
                  <a:tcPr/>
                </a:tc>
                <a:tc>
                  <a:txBody>
                    <a:bodyPr/>
                    <a:lstStyle/>
                    <a:p>
                      <a:r>
                        <a:rPr lang="en-US" dirty="0"/>
                        <a:t>0.7303</a:t>
                      </a:r>
                    </a:p>
                  </a:txBody>
                  <a:tcPr/>
                </a:tc>
                <a:tc>
                  <a:txBody>
                    <a:bodyPr/>
                    <a:lstStyle/>
                    <a:p>
                      <a:r>
                        <a:rPr lang="en-US" sz="1800" kern="1200" dirty="0">
                          <a:effectLst/>
                        </a:rPr>
                        <a:t>0.8016</a:t>
                      </a:r>
                      <a:endParaRPr lang="en-US" dirty="0"/>
                    </a:p>
                  </a:txBody>
                  <a:tcPr/>
                </a:tc>
                <a:extLst>
                  <a:ext uri="{0D108BD9-81ED-4DB2-BD59-A6C34878D82A}">
                    <a16:rowId xmlns:a16="http://schemas.microsoft.com/office/drawing/2014/main" val="4001424643"/>
                  </a:ext>
                </a:extLst>
              </a:tr>
              <a:tr h="370840">
                <a:tc>
                  <a:txBody>
                    <a:bodyPr/>
                    <a:lstStyle/>
                    <a:p>
                      <a:r>
                        <a:rPr lang="en-US" dirty="0"/>
                        <a:t>LSTM</a:t>
                      </a:r>
                    </a:p>
                  </a:txBody>
                  <a:tcPr/>
                </a:tc>
                <a:tc>
                  <a:txBody>
                    <a:bodyPr/>
                    <a:lstStyle/>
                    <a:p>
                      <a:r>
                        <a:rPr lang="en-US" dirty="0"/>
                        <a:t>0.8139</a:t>
                      </a:r>
                    </a:p>
                  </a:txBody>
                  <a:tcPr/>
                </a:tc>
                <a:tc>
                  <a:txBody>
                    <a:bodyPr/>
                    <a:lstStyle/>
                    <a:p>
                      <a:r>
                        <a:rPr lang="en-US" dirty="0"/>
                        <a:t>0.7666</a:t>
                      </a:r>
                    </a:p>
                  </a:txBody>
                  <a:tcPr/>
                </a:tc>
                <a:tc>
                  <a:txBody>
                    <a:bodyPr/>
                    <a:lstStyle/>
                    <a:p>
                      <a:r>
                        <a:rPr lang="en-US" dirty="0"/>
                        <a:t>0.8026</a:t>
                      </a:r>
                    </a:p>
                  </a:txBody>
                  <a:tcPr/>
                </a:tc>
                <a:extLst>
                  <a:ext uri="{0D108BD9-81ED-4DB2-BD59-A6C34878D82A}">
                    <a16:rowId xmlns:a16="http://schemas.microsoft.com/office/drawing/2014/main" val="2200613403"/>
                  </a:ext>
                </a:extLst>
              </a:tr>
              <a:tr h="370840">
                <a:tc>
                  <a:txBody>
                    <a:bodyPr/>
                    <a:lstStyle/>
                    <a:p>
                      <a:r>
                        <a:rPr lang="en-US" dirty="0"/>
                        <a:t>Vanilla BERT</a:t>
                      </a:r>
                    </a:p>
                  </a:txBody>
                  <a:tcPr/>
                </a:tc>
                <a:tc>
                  <a:txBody>
                    <a:bodyPr/>
                    <a:lstStyle/>
                    <a:p>
                      <a:r>
                        <a:rPr lang="en-US" dirty="0"/>
                        <a:t>0.8461</a:t>
                      </a:r>
                    </a:p>
                  </a:txBody>
                  <a:tcPr/>
                </a:tc>
                <a:tc>
                  <a:txBody>
                    <a:bodyPr/>
                    <a:lstStyle/>
                    <a:p>
                      <a:r>
                        <a:rPr lang="en-US" dirty="0"/>
                        <a:t>0.8086</a:t>
                      </a:r>
                    </a:p>
                  </a:txBody>
                  <a:tcPr/>
                </a:tc>
                <a:tc>
                  <a:txBody>
                    <a:bodyPr/>
                    <a:lstStyle/>
                    <a:p>
                      <a:r>
                        <a:rPr lang="en-US" sz="1800" kern="1200" dirty="0">
                          <a:effectLst/>
                        </a:rPr>
                        <a:t>0.8548</a:t>
                      </a:r>
                      <a:endParaRPr lang="en-US" dirty="0"/>
                    </a:p>
                  </a:txBody>
                  <a:tcPr/>
                </a:tc>
                <a:extLst>
                  <a:ext uri="{0D108BD9-81ED-4DB2-BD59-A6C34878D82A}">
                    <a16:rowId xmlns:a16="http://schemas.microsoft.com/office/drawing/2014/main" val="1715198834"/>
                  </a:ext>
                </a:extLst>
              </a:tr>
              <a:tr h="370840">
                <a:tc>
                  <a:txBody>
                    <a:bodyPr/>
                    <a:lstStyle/>
                    <a:p>
                      <a:r>
                        <a:rPr lang="en-US" dirty="0"/>
                        <a:t>BERT + Training Strategy 1</a:t>
                      </a:r>
                    </a:p>
                  </a:txBody>
                  <a:tcPr/>
                </a:tc>
                <a:tc>
                  <a:txBody>
                    <a:bodyPr/>
                    <a:lstStyle/>
                    <a:p>
                      <a:r>
                        <a:rPr lang="en-US" dirty="0"/>
                        <a:t>0.8464</a:t>
                      </a:r>
                    </a:p>
                  </a:txBody>
                  <a:tcPr/>
                </a:tc>
                <a:tc>
                  <a:txBody>
                    <a:bodyPr/>
                    <a:lstStyle/>
                    <a:p>
                      <a:r>
                        <a:rPr lang="en-US" dirty="0"/>
                        <a:t>0.8082</a:t>
                      </a:r>
                    </a:p>
                  </a:txBody>
                  <a:tcPr/>
                </a:tc>
                <a:tc>
                  <a:txBody>
                    <a:bodyPr/>
                    <a:lstStyle/>
                    <a:p>
                      <a:r>
                        <a:rPr lang="en-US" sz="1800" kern="1200" dirty="0">
                          <a:effectLst/>
                        </a:rPr>
                        <a:t>0.8527</a:t>
                      </a:r>
                      <a:endParaRPr lang="en-US" dirty="0"/>
                    </a:p>
                  </a:txBody>
                  <a:tcPr/>
                </a:tc>
                <a:extLst>
                  <a:ext uri="{0D108BD9-81ED-4DB2-BD59-A6C34878D82A}">
                    <a16:rowId xmlns:a16="http://schemas.microsoft.com/office/drawing/2014/main" val="3691076990"/>
                  </a:ext>
                </a:extLst>
              </a:tr>
              <a:tr h="370840">
                <a:tc>
                  <a:txBody>
                    <a:bodyPr/>
                    <a:lstStyle/>
                    <a:p>
                      <a:r>
                        <a:rPr lang="en-US" dirty="0"/>
                        <a:t>BERT + Training Strategy 2</a:t>
                      </a:r>
                    </a:p>
                  </a:txBody>
                  <a:tcPr/>
                </a:tc>
                <a:tc>
                  <a:txBody>
                    <a:bodyPr/>
                    <a:lstStyle/>
                    <a:p>
                      <a:r>
                        <a:rPr lang="en-US" dirty="0"/>
                        <a:t>0.8467</a:t>
                      </a:r>
                    </a:p>
                  </a:txBody>
                  <a:tcPr/>
                </a:tc>
                <a:tc>
                  <a:txBody>
                    <a:bodyPr/>
                    <a:lstStyle/>
                    <a:p>
                      <a:r>
                        <a:rPr lang="en-US" dirty="0"/>
                        <a:t>0.8090</a:t>
                      </a:r>
                    </a:p>
                  </a:txBody>
                  <a:tcPr/>
                </a:tc>
                <a:tc>
                  <a:txBody>
                    <a:bodyPr/>
                    <a:lstStyle/>
                    <a:p>
                      <a:r>
                        <a:rPr lang="en-US" sz="1800" kern="1200" dirty="0">
                          <a:effectLst/>
                        </a:rPr>
                        <a:t>0.8517</a:t>
                      </a:r>
                      <a:endParaRPr lang="en-US" dirty="0"/>
                    </a:p>
                  </a:txBody>
                  <a:tcPr/>
                </a:tc>
                <a:extLst>
                  <a:ext uri="{0D108BD9-81ED-4DB2-BD59-A6C34878D82A}">
                    <a16:rowId xmlns:a16="http://schemas.microsoft.com/office/drawing/2014/main" val="3850240549"/>
                  </a:ext>
                </a:extLst>
              </a:tr>
              <a:tr h="370840">
                <a:tc>
                  <a:txBody>
                    <a:bodyPr/>
                    <a:lstStyle/>
                    <a:p>
                      <a:r>
                        <a:rPr lang="en-US" dirty="0"/>
                        <a:t>BERT + Training Strategy 2 + SVM</a:t>
                      </a:r>
                    </a:p>
                  </a:txBody>
                  <a:tcPr/>
                </a:tc>
                <a:tc>
                  <a:txBody>
                    <a:bodyPr/>
                    <a:lstStyle/>
                    <a:p>
                      <a:r>
                        <a:rPr lang="en-US" dirty="0"/>
                        <a:t>0.8427</a:t>
                      </a:r>
                    </a:p>
                  </a:txBody>
                  <a:tcPr/>
                </a:tc>
                <a:tc>
                  <a:txBody>
                    <a:bodyPr/>
                    <a:lstStyle/>
                    <a:p>
                      <a:r>
                        <a:rPr lang="en-US" dirty="0"/>
                        <a:t>0.8079</a:t>
                      </a:r>
                    </a:p>
                  </a:txBody>
                  <a:tcPr/>
                </a:tc>
                <a:tc>
                  <a:txBody>
                    <a:bodyPr/>
                    <a:lstStyle/>
                    <a:p>
                      <a:r>
                        <a:rPr lang="en-US" sz="1800" kern="1200" dirty="0">
                          <a:effectLst/>
                        </a:rPr>
                        <a:t>0.8456</a:t>
                      </a:r>
                      <a:endParaRPr lang="en-US" dirty="0"/>
                    </a:p>
                  </a:txBody>
                  <a:tcPr/>
                </a:tc>
                <a:extLst>
                  <a:ext uri="{0D108BD9-81ED-4DB2-BD59-A6C34878D82A}">
                    <a16:rowId xmlns:a16="http://schemas.microsoft.com/office/drawing/2014/main" val="3422018447"/>
                  </a:ext>
                </a:extLst>
              </a:tr>
              <a:tr h="370840">
                <a:tc>
                  <a:txBody>
                    <a:bodyPr/>
                    <a:lstStyle/>
                    <a:p>
                      <a:r>
                        <a:rPr lang="en-US" dirty="0"/>
                        <a:t>BERT + Training Strategy 2 + </a:t>
                      </a:r>
                      <a:r>
                        <a:rPr lang="en-US" dirty="0" err="1"/>
                        <a:t>XGBoost</a:t>
                      </a:r>
                    </a:p>
                  </a:txBody>
                  <a:tcPr/>
                </a:tc>
                <a:tc>
                  <a:txBody>
                    <a:bodyPr/>
                    <a:lstStyle/>
                    <a:p>
                      <a:r>
                        <a:rPr lang="en-US" dirty="0"/>
                        <a:t>0.8369</a:t>
                      </a:r>
                    </a:p>
                  </a:txBody>
                  <a:tcPr/>
                </a:tc>
                <a:tc>
                  <a:txBody>
                    <a:bodyPr/>
                    <a:lstStyle/>
                    <a:p>
                      <a:r>
                        <a:rPr lang="en-US" dirty="0"/>
                        <a:t>0.7995</a:t>
                      </a:r>
                    </a:p>
                  </a:txBody>
                  <a:tcPr/>
                </a:tc>
                <a:tc>
                  <a:txBody>
                    <a:bodyPr/>
                    <a:lstStyle/>
                    <a:p>
                      <a:r>
                        <a:rPr lang="en-US" sz="1800" kern="1200" dirty="0">
                          <a:effectLst/>
                        </a:rPr>
                        <a:t>0.8435</a:t>
                      </a:r>
                      <a:endParaRPr lang="en-US" dirty="0"/>
                    </a:p>
                  </a:txBody>
                  <a:tcPr/>
                </a:tc>
                <a:extLst>
                  <a:ext uri="{0D108BD9-81ED-4DB2-BD59-A6C34878D82A}">
                    <a16:rowId xmlns:a16="http://schemas.microsoft.com/office/drawing/2014/main" val="1246111892"/>
                  </a:ext>
                </a:extLst>
              </a:tr>
            </a:tbl>
          </a:graphicData>
        </a:graphic>
      </p:graphicFrame>
      <p:pic>
        <p:nvPicPr>
          <p:cNvPr id="8" name="Picture 7">
            <a:extLst>
              <a:ext uri="{FF2B5EF4-FFF2-40B4-BE49-F238E27FC236}">
                <a16:creationId xmlns:a16="http://schemas.microsoft.com/office/drawing/2014/main" id="{390BAE06-6633-2E45-9FB9-D64256CDDD7A}"/>
              </a:ext>
            </a:extLst>
          </p:cNvPr>
          <p:cNvPicPr>
            <a:picLocks noChangeAspect="1"/>
          </p:cNvPicPr>
          <p:nvPr/>
        </p:nvPicPr>
        <p:blipFill>
          <a:blip r:embed="rId2"/>
          <a:stretch>
            <a:fillRect/>
          </a:stretch>
        </p:blipFill>
        <p:spPr>
          <a:xfrm>
            <a:off x="69850" y="5158642"/>
            <a:ext cx="12052300" cy="1054100"/>
          </a:xfrm>
          <a:prstGeom prst="rect">
            <a:avLst/>
          </a:prstGeom>
        </p:spPr>
      </p:pic>
    </p:spTree>
    <p:extLst>
      <p:ext uri="{BB962C8B-B14F-4D97-AF65-F5344CB8AC3E}">
        <p14:creationId xmlns:p14="http://schemas.microsoft.com/office/powerpoint/2010/main" val="1255517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7118-4418-4406-B349-331E0B825CFA}"/>
              </a:ext>
            </a:extLst>
          </p:cNvPr>
          <p:cNvSpPr>
            <a:spLocks noGrp="1"/>
          </p:cNvSpPr>
          <p:nvPr>
            <p:ph type="title"/>
          </p:nvPr>
        </p:nvSpPr>
        <p:spPr>
          <a:xfrm>
            <a:off x="95250" y="78857"/>
            <a:ext cx="5448300" cy="981899"/>
          </a:xfrm>
        </p:spPr>
        <p:txBody>
          <a:bodyPr/>
          <a:lstStyle/>
          <a:p>
            <a:r>
              <a:rPr lang="en-US">
                <a:solidFill>
                  <a:schemeClr val="accent1"/>
                </a:solidFill>
                <a:cs typeface="Calibri Light"/>
              </a:rPr>
              <a:t>Version History </a:t>
            </a:r>
          </a:p>
        </p:txBody>
      </p:sp>
      <p:pic>
        <p:nvPicPr>
          <p:cNvPr id="6" name="Picture 5" descr="A screenshot of a cell phone&#10;&#10;Description automatically generated">
            <a:extLst>
              <a:ext uri="{FF2B5EF4-FFF2-40B4-BE49-F238E27FC236}">
                <a16:creationId xmlns:a16="http://schemas.microsoft.com/office/drawing/2014/main" id="{517FDB25-14B0-924A-8E32-FE523F4CB2B4}"/>
              </a:ext>
            </a:extLst>
          </p:cNvPr>
          <p:cNvPicPr>
            <a:picLocks noChangeAspect="1"/>
          </p:cNvPicPr>
          <p:nvPr/>
        </p:nvPicPr>
        <p:blipFill>
          <a:blip r:embed="rId2"/>
          <a:stretch>
            <a:fillRect/>
          </a:stretch>
        </p:blipFill>
        <p:spPr>
          <a:xfrm>
            <a:off x="332560" y="1189168"/>
            <a:ext cx="5715775" cy="300868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E9BB7BA-2EA3-CB4A-B0C0-E87FCED7BCFB}"/>
              </a:ext>
            </a:extLst>
          </p:cNvPr>
          <p:cNvPicPr>
            <a:picLocks noChangeAspect="1"/>
          </p:cNvPicPr>
          <p:nvPr/>
        </p:nvPicPr>
        <p:blipFill>
          <a:blip r:embed="rId3"/>
          <a:stretch>
            <a:fillRect/>
          </a:stretch>
        </p:blipFill>
        <p:spPr>
          <a:xfrm>
            <a:off x="-634915" y="2693508"/>
            <a:ext cx="6193688" cy="326024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00A27A7-5735-2E4E-B2BD-B7C32C066F5B}"/>
              </a:ext>
            </a:extLst>
          </p:cNvPr>
          <p:cNvPicPr>
            <a:picLocks noChangeAspect="1"/>
          </p:cNvPicPr>
          <p:nvPr/>
        </p:nvPicPr>
        <p:blipFill>
          <a:blip r:embed="rId4"/>
          <a:stretch>
            <a:fillRect/>
          </a:stretch>
        </p:blipFill>
        <p:spPr>
          <a:xfrm>
            <a:off x="5083790" y="-5168"/>
            <a:ext cx="7108210" cy="40351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7A9DC88-1D34-5E43-BEAF-9E7A29DF3491}"/>
              </a:ext>
            </a:extLst>
          </p:cNvPr>
          <p:cNvPicPr>
            <a:picLocks noChangeAspect="1"/>
          </p:cNvPicPr>
          <p:nvPr/>
        </p:nvPicPr>
        <p:blipFill>
          <a:blip r:embed="rId5"/>
          <a:stretch>
            <a:fillRect/>
          </a:stretch>
        </p:blipFill>
        <p:spPr>
          <a:xfrm>
            <a:off x="6048335" y="3687579"/>
            <a:ext cx="4801267" cy="252730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5FE65C85-5E3D-C24E-B9BB-B60FD8DA93E1}"/>
              </a:ext>
            </a:extLst>
          </p:cNvPr>
          <p:cNvPicPr>
            <a:picLocks noChangeAspect="1"/>
          </p:cNvPicPr>
          <p:nvPr/>
        </p:nvPicPr>
        <p:blipFill>
          <a:blip r:embed="rId6"/>
          <a:stretch>
            <a:fillRect/>
          </a:stretch>
        </p:blipFill>
        <p:spPr>
          <a:xfrm>
            <a:off x="475143" y="4271914"/>
            <a:ext cx="5430607" cy="2793835"/>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A4E64F1-711F-1E4F-94E9-A7CF6C53F156}"/>
              </a:ext>
            </a:extLst>
          </p:cNvPr>
          <p:cNvPicPr>
            <a:picLocks noChangeAspect="1"/>
          </p:cNvPicPr>
          <p:nvPr/>
        </p:nvPicPr>
        <p:blipFill>
          <a:blip r:embed="rId7"/>
          <a:stretch>
            <a:fillRect/>
          </a:stretch>
        </p:blipFill>
        <p:spPr>
          <a:xfrm>
            <a:off x="6104717" y="5173334"/>
            <a:ext cx="6518275" cy="1615363"/>
          </a:xfrm>
          <a:prstGeom prst="rect">
            <a:avLst/>
          </a:prstGeom>
        </p:spPr>
      </p:pic>
    </p:spTree>
    <p:extLst>
      <p:ext uri="{BB962C8B-B14F-4D97-AF65-F5344CB8AC3E}">
        <p14:creationId xmlns:p14="http://schemas.microsoft.com/office/powerpoint/2010/main" val="3229635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728DDD5-4D8D-AD44-98E1-199044F4D12B}"/>
              </a:ext>
            </a:extLst>
          </p:cNvPr>
          <p:cNvPicPr>
            <a:picLocks noGrp="1" noChangeAspect="1"/>
          </p:cNvPicPr>
          <p:nvPr>
            <p:ph idx="1"/>
          </p:nvPr>
        </p:nvPicPr>
        <p:blipFill rotWithShape="1">
          <a:blip r:embed="rId2"/>
          <a:srcRect r="18787" b="9090"/>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6BEE18-AD2D-4A31-A591-6E1A9ACBA34E}"/>
              </a:ext>
            </a:extLst>
          </p:cNvPr>
          <p:cNvSpPr>
            <a:spLocks noGrp="1"/>
          </p:cNvSpPr>
          <p:nvPr>
            <p:ph type="title"/>
          </p:nvPr>
        </p:nvSpPr>
        <p:spPr>
          <a:xfrm>
            <a:off x="549977" y="2918131"/>
            <a:ext cx="4062643" cy="1043409"/>
          </a:xfrm>
          <a:solidFill>
            <a:schemeClr val="accent2"/>
          </a:solidFill>
        </p:spPr>
        <p:txBody>
          <a:bodyPr vert="horz" lIns="91440" tIns="45720" rIns="91440" bIns="45720" rtlCol="0" anchor="ctr">
            <a:normAutofit/>
          </a:bodyPr>
          <a:lstStyle/>
          <a:p>
            <a:r>
              <a:rPr lang="en-US" sz="3600"/>
              <a:t>Trello Dashboard</a:t>
            </a:r>
          </a:p>
        </p:txBody>
      </p:sp>
      <p:sp>
        <p:nvSpPr>
          <p:cNvPr id="6" name="TextBox 5">
            <a:extLst>
              <a:ext uri="{FF2B5EF4-FFF2-40B4-BE49-F238E27FC236}">
                <a16:creationId xmlns:a16="http://schemas.microsoft.com/office/drawing/2014/main" id="{7D24CAA9-7312-CE45-B5A2-ED861B2D8890}"/>
              </a:ext>
            </a:extLst>
          </p:cNvPr>
          <p:cNvSpPr txBox="1"/>
          <p:nvPr/>
        </p:nvSpPr>
        <p:spPr>
          <a:xfrm>
            <a:off x="344968" y="6123812"/>
            <a:ext cx="4919284" cy="429566"/>
          </a:xfrm>
          <a:prstGeom prst="rect">
            <a:avLst/>
          </a:prstGeom>
        </p:spPr>
        <p:txBody>
          <a:bodyPr vert="horz" lIns="91440" tIns="45720" rIns="91440" bIns="45720" rtlCol="0" anchor="t">
            <a:normAutofit/>
          </a:bodyPr>
          <a:lstStyle/>
          <a:p>
            <a:pPr defTabSz="914400">
              <a:lnSpc>
                <a:spcPct val="90000"/>
              </a:lnSpc>
              <a:spcAft>
                <a:spcPts val="600"/>
              </a:spcAft>
            </a:pPr>
            <a:r>
              <a:rPr lang="en-US" sz="1600">
                <a:hlinkClick r:id="rId3"/>
              </a:rPr>
              <a:t>https://trello.com/b/jMH5pISR/nlp-for-disaster-tweets</a:t>
            </a:r>
            <a:endParaRPr lang="en-US" sz="1600"/>
          </a:p>
        </p:txBody>
      </p:sp>
    </p:spTree>
    <p:extLst>
      <p:ext uri="{BB962C8B-B14F-4D97-AF65-F5344CB8AC3E}">
        <p14:creationId xmlns:p14="http://schemas.microsoft.com/office/powerpoint/2010/main" val="4083030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B9CE-AB49-0140-B3EB-A700D1918F72}"/>
              </a:ext>
            </a:extLst>
          </p:cNvPr>
          <p:cNvSpPr>
            <a:spLocks noGrp="1"/>
          </p:cNvSpPr>
          <p:nvPr>
            <p:ph type="title"/>
          </p:nvPr>
        </p:nvSpPr>
        <p:spPr/>
        <p:txBody>
          <a:bodyPr/>
          <a:lstStyle/>
          <a:p>
            <a:r>
              <a:rPr lang="en-US">
                <a:solidFill>
                  <a:schemeClr val="accent1"/>
                </a:solidFill>
              </a:rPr>
              <a:t>Challenges, Conclusions and Future Work</a:t>
            </a:r>
          </a:p>
        </p:txBody>
      </p:sp>
      <p:sp>
        <p:nvSpPr>
          <p:cNvPr id="3" name="Content Placeholder 2">
            <a:extLst>
              <a:ext uri="{FF2B5EF4-FFF2-40B4-BE49-F238E27FC236}">
                <a16:creationId xmlns:a16="http://schemas.microsoft.com/office/drawing/2014/main" id="{287AA349-AF3D-5E4C-99EA-2F0FFB438CE3}"/>
              </a:ext>
            </a:extLst>
          </p:cNvPr>
          <p:cNvSpPr>
            <a:spLocks noGrp="1"/>
          </p:cNvSpPr>
          <p:nvPr>
            <p:ph idx="1"/>
          </p:nvPr>
        </p:nvSpPr>
        <p:spPr>
          <a:xfrm>
            <a:off x="838200" y="1825625"/>
            <a:ext cx="10515600" cy="5032375"/>
          </a:xfrm>
        </p:spPr>
        <p:txBody>
          <a:bodyPr>
            <a:normAutofit/>
          </a:bodyPr>
          <a:lstStyle/>
          <a:p>
            <a:r>
              <a:rPr lang="en-US"/>
              <a:t>85% score on Test set sounds like a huge local minima in the loss curve, even on leaderboard a lot of people are struck there.</a:t>
            </a:r>
          </a:p>
          <a:p>
            <a:endParaRPr lang="en-US"/>
          </a:p>
          <a:p>
            <a:r>
              <a:rPr lang="en-US"/>
              <a:t>BERT indeed gives state of the art results.</a:t>
            </a:r>
          </a:p>
          <a:p>
            <a:r>
              <a:rPr lang="en-US"/>
              <a:t>Preprocessing is crucial in NLP.</a:t>
            </a:r>
          </a:p>
          <a:p>
            <a:r>
              <a:rPr lang="en-US"/>
              <a:t>Remotely working actually works.</a:t>
            </a:r>
          </a:p>
          <a:p>
            <a:pPr marL="0" indent="0">
              <a:buNone/>
            </a:pPr>
            <a:endParaRPr lang="en-US"/>
          </a:p>
          <a:p>
            <a:r>
              <a:rPr lang="en-US"/>
              <a:t>Dig into the architecture of BERT for better Fine-tuning</a:t>
            </a:r>
          </a:p>
          <a:p>
            <a:r>
              <a:rPr lang="en-US"/>
              <a:t>Use ALBERT instead of BERT</a:t>
            </a:r>
          </a:p>
          <a:p>
            <a:endParaRPr lang="en-US"/>
          </a:p>
        </p:txBody>
      </p:sp>
    </p:spTree>
    <p:extLst>
      <p:ext uri="{BB962C8B-B14F-4D97-AF65-F5344CB8AC3E}">
        <p14:creationId xmlns:p14="http://schemas.microsoft.com/office/powerpoint/2010/main" val="159648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94E7F-E0A5-984F-9504-697C4787BA45}"/>
              </a:ext>
            </a:extLst>
          </p:cNvPr>
          <p:cNvSpPr>
            <a:spLocks noGrp="1"/>
          </p:cNvSpPr>
          <p:nvPr>
            <p:ph type="ctrTitle"/>
          </p:nvPr>
        </p:nvSpPr>
        <p:spPr>
          <a:xfrm>
            <a:off x="1094095" y="851517"/>
            <a:ext cx="5238466" cy="2991416"/>
          </a:xfrm>
        </p:spPr>
        <p:txBody>
          <a:bodyPr anchor="b">
            <a:normAutofit/>
          </a:bodyPr>
          <a:lstStyle/>
          <a:p>
            <a:pPr algn="l"/>
            <a:r>
              <a:rPr lang="en-US" dirty="0"/>
              <a:t>Thank you</a:t>
            </a:r>
          </a:p>
        </p:txBody>
      </p:sp>
      <p:sp>
        <p:nvSpPr>
          <p:cNvPr id="3" name="Subtitle 2">
            <a:extLst>
              <a:ext uri="{FF2B5EF4-FFF2-40B4-BE49-F238E27FC236}">
                <a16:creationId xmlns:a16="http://schemas.microsoft.com/office/drawing/2014/main" id="{5CA2F931-8DE2-4D4F-A2D1-E8C30A29E880}"/>
              </a:ext>
            </a:extLst>
          </p:cNvPr>
          <p:cNvSpPr>
            <a:spLocks noGrp="1"/>
          </p:cNvSpPr>
          <p:nvPr>
            <p:ph type="subTitle" idx="1"/>
          </p:nvPr>
        </p:nvSpPr>
        <p:spPr>
          <a:xfrm>
            <a:off x="1094096" y="3842932"/>
            <a:ext cx="4167115" cy="2163551"/>
          </a:xfrm>
        </p:spPr>
        <p:txBody>
          <a:bodyPr anchor="t">
            <a:normAutofit/>
          </a:bodyPr>
          <a:lstStyle/>
          <a:p>
            <a:pPr algn="l"/>
            <a:r>
              <a:rPr lang="en-US" sz="3200" dirty="0"/>
              <a:t>Questions?</a:t>
            </a:r>
          </a:p>
        </p:txBody>
      </p:sp>
      <p:sp>
        <p:nvSpPr>
          <p:cNvPr id="19" name="Freeform: Shape 1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Accept">
            <a:extLst>
              <a:ext uri="{FF2B5EF4-FFF2-40B4-BE49-F238E27FC236}">
                <a16:creationId xmlns:a16="http://schemas.microsoft.com/office/drawing/2014/main" id="{68EF0442-1FC8-4D31-8AF7-5890B0A2E2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746061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B4AE-5E75-4107-B620-0BED87F97D7B}"/>
              </a:ext>
            </a:extLst>
          </p:cNvPr>
          <p:cNvSpPr>
            <a:spLocks noGrp="1"/>
          </p:cNvSpPr>
          <p:nvPr>
            <p:ph type="title"/>
          </p:nvPr>
        </p:nvSpPr>
        <p:spPr/>
        <p:txBody>
          <a:bodyPr/>
          <a:lstStyle/>
          <a:p>
            <a:r>
              <a:rPr lang="en-US" b="1"/>
              <a:t>Our Aim</a:t>
            </a:r>
          </a:p>
        </p:txBody>
      </p:sp>
      <p:sp>
        <p:nvSpPr>
          <p:cNvPr id="3" name="Content Placeholder 2">
            <a:extLst>
              <a:ext uri="{FF2B5EF4-FFF2-40B4-BE49-F238E27FC236}">
                <a16:creationId xmlns:a16="http://schemas.microsoft.com/office/drawing/2014/main" id="{F9F095DE-5830-4EEF-B88F-5FB415C3B434}"/>
              </a:ext>
            </a:extLst>
          </p:cNvPr>
          <p:cNvSpPr>
            <a:spLocks noGrp="1"/>
          </p:cNvSpPr>
          <p:nvPr>
            <p:ph idx="1"/>
          </p:nvPr>
        </p:nvSpPr>
        <p:spPr>
          <a:xfrm>
            <a:off x="4835769" y="1825625"/>
            <a:ext cx="6518031" cy="4351338"/>
          </a:xfrm>
        </p:spPr>
        <p:txBody>
          <a:bodyPr vert="horz" lIns="91440" tIns="45720" rIns="91440" bIns="45720" rtlCol="0" anchor="t">
            <a:normAutofit/>
          </a:bodyPr>
          <a:lstStyle/>
          <a:p>
            <a:pPr marL="0" indent="0">
              <a:buNone/>
            </a:pPr>
            <a:r>
              <a:rPr lang="en-US">
                <a:cs typeface="Calibri" panose="020F0502020204030204"/>
              </a:rPr>
              <a:t>To build a simple but effective binary classification model to classify </a:t>
            </a:r>
            <a:r>
              <a:rPr lang="en-US" b="1">
                <a:solidFill>
                  <a:schemeClr val="accent1"/>
                </a:solidFill>
                <a:cs typeface="Calibri" panose="020F0502020204030204"/>
              </a:rPr>
              <a:t>disaster and  general </a:t>
            </a:r>
            <a:r>
              <a:rPr lang="en-US">
                <a:cs typeface="Calibri" panose="020F0502020204030204"/>
              </a:rPr>
              <a:t>tweets</a:t>
            </a:r>
          </a:p>
          <a:p>
            <a:pPr marL="0" indent="0">
              <a:buNone/>
            </a:pPr>
            <a:endParaRPr lang="en-US">
              <a:cs typeface="Calibri" panose="020F0502020204030204"/>
            </a:endParaRPr>
          </a:p>
          <a:p>
            <a:pPr marL="0" indent="0">
              <a:buNone/>
            </a:pPr>
            <a:r>
              <a:rPr lang="en-US">
                <a:cs typeface="Calibri" panose="020F0502020204030204"/>
              </a:rPr>
              <a:t>The model would be an initial attempt to design a pipeline for contextual based </a:t>
            </a:r>
            <a:r>
              <a:rPr lang="en-US" b="1">
                <a:solidFill>
                  <a:schemeClr val="accent1"/>
                </a:solidFill>
                <a:cs typeface="Calibri" panose="020F0502020204030204"/>
              </a:rPr>
              <a:t>NLP</a:t>
            </a:r>
            <a:r>
              <a:rPr lang="en-US" b="1">
                <a:cs typeface="Calibri" panose="020F0502020204030204"/>
              </a:rPr>
              <a:t>, </a:t>
            </a:r>
            <a:r>
              <a:rPr lang="en-US">
                <a:cs typeface="Calibri" panose="020F0502020204030204"/>
              </a:rPr>
              <a:t>which could be later used for topic modelling</a:t>
            </a:r>
          </a:p>
          <a:p>
            <a:pPr marL="0" indent="0">
              <a:buNone/>
            </a:pPr>
            <a:endParaRPr lang="en-US">
              <a:cs typeface="Calibri" panose="020F0502020204030204"/>
            </a:endParaRPr>
          </a:p>
          <a:p>
            <a:pPr marL="0" indent="0">
              <a:buNone/>
            </a:pPr>
            <a:endParaRPr lang="en-US">
              <a:cs typeface="Calibri" panose="020F0502020204030204"/>
            </a:endParaRPr>
          </a:p>
        </p:txBody>
      </p:sp>
      <p:cxnSp>
        <p:nvCxnSpPr>
          <p:cNvPr id="5" name="Straight Arrow Connector 4">
            <a:extLst>
              <a:ext uri="{FF2B5EF4-FFF2-40B4-BE49-F238E27FC236}">
                <a16:creationId xmlns:a16="http://schemas.microsoft.com/office/drawing/2014/main" id="{50B6A8B6-FE02-488C-A353-3DDCC87E569D}"/>
              </a:ext>
            </a:extLst>
          </p:cNvPr>
          <p:cNvCxnSpPr/>
          <p:nvPr/>
        </p:nvCxnSpPr>
        <p:spPr>
          <a:xfrm>
            <a:off x="914400" y="1693984"/>
            <a:ext cx="2391507" cy="2356338"/>
          </a:xfrm>
          <a:prstGeom prst="straightConnector1">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9" descr="A picture containing drawing&#10;&#10;Description generated with very high confidence">
            <a:extLst>
              <a:ext uri="{FF2B5EF4-FFF2-40B4-BE49-F238E27FC236}">
                <a16:creationId xmlns:a16="http://schemas.microsoft.com/office/drawing/2014/main" id="{40E5C5A5-FE2D-4C06-A619-9F053BC3E425}"/>
              </a:ext>
            </a:extLst>
          </p:cNvPr>
          <p:cNvPicPr>
            <a:picLocks noChangeAspect="1"/>
          </p:cNvPicPr>
          <p:nvPr/>
        </p:nvPicPr>
        <p:blipFill>
          <a:blip r:embed="rId3"/>
          <a:stretch>
            <a:fillRect/>
          </a:stretch>
        </p:blipFill>
        <p:spPr>
          <a:xfrm>
            <a:off x="761999" y="2608384"/>
            <a:ext cx="363416" cy="363416"/>
          </a:xfrm>
          <a:prstGeom prst="rect">
            <a:avLst/>
          </a:prstGeom>
        </p:spPr>
      </p:pic>
      <p:pic>
        <p:nvPicPr>
          <p:cNvPr id="11" name="Picture 9" descr="A picture containing drawing&#10;&#10;Description generated with very high confidence">
            <a:extLst>
              <a:ext uri="{FF2B5EF4-FFF2-40B4-BE49-F238E27FC236}">
                <a16:creationId xmlns:a16="http://schemas.microsoft.com/office/drawing/2014/main" id="{6A2804BB-25D6-4980-B983-EA6779492679}"/>
              </a:ext>
            </a:extLst>
          </p:cNvPr>
          <p:cNvPicPr>
            <a:picLocks noChangeAspect="1"/>
          </p:cNvPicPr>
          <p:nvPr/>
        </p:nvPicPr>
        <p:blipFill>
          <a:blip r:embed="rId3"/>
          <a:stretch>
            <a:fillRect/>
          </a:stretch>
        </p:blipFill>
        <p:spPr>
          <a:xfrm>
            <a:off x="902675" y="2749060"/>
            <a:ext cx="363416" cy="363416"/>
          </a:xfrm>
          <a:prstGeom prst="rect">
            <a:avLst/>
          </a:prstGeom>
        </p:spPr>
      </p:pic>
      <p:pic>
        <p:nvPicPr>
          <p:cNvPr id="12" name="Picture 9" descr="A picture containing drawing&#10;&#10;Description generated with very high confidence">
            <a:extLst>
              <a:ext uri="{FF2B5EF4-FFF2-40B4-BE49-F238E27FC236}">
                <a16:creationId xmlns:a16="http://schemas.microsoft.com/office/drawing/2014/main" id="{5F7B3C7B-CBBE-4788-89B5-121CE0E32FFA}"/>
              </a:ext>
            </a:extLst>
          </p:cNvPr>
          <p:cNvPicPr>
            <a:picLocks noChangeAspect="1"/>
          </p:cNvPicPr>
          <p:nvPr/>
        </p:nvPicPr>
        <p:blipFill>
          <a:blip r:embed="rId3"/>
          <a:stretch>
            <a:fillRect/>
          </a:stretch>
        </p:blipFill>
        <p:spPr>
          <a:xfrm>
            <a:off x="1043352" y="2889737"/>
            <a:ext cx="363416" cy="363416"/>
          </a:xfrm>
          <a:prstGeom prst="rect">
            <a:avLst/>
          </a:prstGeom>
        </p:spPr>
      </p:pic>
      <p:pic>
        <p:nvPicPr>
          <p:cNvPr id="13" name="Picture 9" descr="A picture containing drawing&#10;&#10;Description generated with very high confidence">
            <a:extLst>
              <a:ext uri="{FF2B5EF4-FFF2-40B4-BE49-F238E27FC236}">
                <a16:creationId xmlns:a16="http://schemas.microsoft.com/office/drawing/2014/main" id="{58E3F056-9114-420D-9FFE-58141ED0F2FF}"/>
              </a:ext>
            </a:extLst>
          </p:cNvPr>
          <p:cNvPicPr>
            <a:picLocks noChangeAspect="1"/>
          </p:cNvPicPr>
          <p:nvPr/>
        </p:nvPicPr>
        <p:blipFill>
          <a:blip r:embed="rId3"/>
          <a:stretch>
            <a:fillRect/>
          </a:stretch>
        </p:blipFill>
        <p:spPr>
          <a:xfrm>
            <a:off x="832337" y="2631830"/>
            <a:ext cx="363416" cy="363416"/>
          </a:xfrm>
          <a:prstGeom prst="rect">
            <a:avLst/>
          </a:prstGeom>
        </p:spPr>
      </p:pic>
      <p:pic>
        <p:nvPicPr>
          <p:cNvPr id="14" name="Picture 9" descr="A picture containing drawing&#10;&#10;Description generated with very high confidence">
            <a:extLst>
              <a:ext uri="{FF2B5EF4-FFF2-40B4-BE49-F238E27FC236}">
                <a16:creationId xmlns:a16="http://schemas.microsoft.com/office/drawing/2014/main" id="{65D6CE53-0582-4037-A4BE-B70D8BDCD55C}"/>
              </a:ext>
            </a:extLst>
          </p:cNvPr>
          <p:cNvPicPr>
            <a:picLocks noChangeAspect="1"/>
          </p:cNvPicPr>
          <p:nvPr/>
        </p:nvPicPr>
        <p:blipFill>
          <a:blip r:embed="rId3"/>
          <a:stretch>
            <a:fillRect/>
          </a:stretch>
        </p:blipFill>
        <p:spPr>
          <a:xfrm>
            <a:off x="1324706" y="3171091"/>
            <a:ext cx="363416" cy="363416"/>
          </a:xfrm>
          <a:prstGeom prst="rect">
            <a:avLst/>
          </a:prstGeom>
        </p:spPr>
      </p:pic>
      <p:pic>
        <p:nvPicPr>
          <p:cNvPr id="15" name="Picture 9" descr="A picture containing drawing&#10;&#10;Description generated with very high confidence">
            <a:extLst>
              <a:ext uri="{FF2B5EF4-FFF2-40B4-BE49-F238E27FC236}">
                <a16:creationId xmlns:a16="http://schemas.microsoft.com/office/drawing/2014/main" id="{CB975A3E-E45D-414B-982C-C671A55938B1}"/>
              </a:ext>
            </a:extLst>
          </p:cNvPr>
          <p:cNvPicPr>
            <a:picLocks noChangeAspect="1"/>
          </p:cNvPicPr>
          <p:nvPr/>
        </p:nvPicPr>
        <p:blipFill>
          <a:blip r:embed="rId3"/>
          <a:stretch>
            <a:fillRect/>
          </a:stretch>
        </p:blipFill>
        <p:spPr>
          <a:xfrm>
            <a:off x="1266091" y="3253153"/>
            <a:ext cx="609600" cy="562708"/>
          </a:xfrm>
          <a:prstGeom prst="rect">
            <a:avLst/>
          </a:prstGeom>
        </p:spPr>
      </p:pic>
      <p:pic>
        <p:nvPicPr>
          <p:cNvPr id="16" name="Picture 9" descr="A picture containing drawing&#10;&#10;Description generated with very high confidence">
            <a:extLst>
              <a:ext uri="{FF2B5EF4-FFF2-40B4-BE49-F238E27FC236}">
                <a16:creationId xmlns:a16="http://schemas.microsoft.com/office/drawing/2014/main" id="{83CF163F-5F7A-48C9-832F-C55361C6182A}"/>
              </a:ext>
            </a:extLst>
          </p:cNvPr>
          <p:cNvPicPr>
            <a:picLocks noChangeAspect="1"/>
          </p:cNvPicPr>
          <p:nvPr/>
        </p:nvPicPr>
        <p:blipFill>
          <a:blip r:embed="rId3"/>
          <a:stretch>
            <a:fillRect/>
          </a:stretch>
        </p:blipFill>
        <p:spPr>
          <a:xfrm>
            <a:off x="1606060" y="3452445"/>
            <a:ext cx="363416" cy="363416"/>
          </a:xfrm>
          <a:prstGeom prst="rect">
            <a:avLst/>
          </a:prstGeom>
        </p:spPr>
      </p:pic>
      <p:pic>
        <p:nvPicPr>
          <p:cNvPr id="17" name="Picture 9" descr="A picture containing drawing&#10;&#10;Description generated with very high confidence">
            <a:extLst>
              <a:ext uri="{FF2B5EF4-FFF2-40B4-BE49-F238E27FC236}">
                <a16:creationId xmlns:a16="http://schemas.microsoft.com/office/drawing/2014/main" id="{B6F01725-D65F-49ED-8D45-75D33A441C6E}"/>
              </a:ext>
            </a:extLst>
          </p:cNvPr>
          <p:cNvPicPr>
            <a:picLocks noChangeAspect="1"/>
          </p:cNvPicPr>
          <p:nvPr/>
        </p:nvPicPr>
        <p:blipFill>
          <a:blip r:embed="rId3"/>
          <a:stretch>
            <a:fillRect/>
          </a:stretch>
        </p:blipFill>
        <p:spPr>
          <a:xfrm>
            <a:off x="1746737" y="3593122"/>
            <a:ext cx="363416" cy="363416"/>
          </a:xfrm>
          <a:prstGeom prst="rect">
            <a:avLst/>
          </a:prstGeom>
        </p:spPr>
      </p:pic>
      <p:pic>
        <p:nvPicPr>
          <p:cNvPr id="18" name="Picture 9" descr="A picture containing drawing&#10;&#10;Description generated with very high confidence">
            <a:extLst>
              <a:ext uri="{FF2B5EF4-FFF2-40B4-BE49-F238E27FC236}">
                <a16:creationId xmlns:a16="http://schemas.microsoft.com/office/drawing/2014/main" id="{51B04E58-51C2-42E2-A7F5-852A9CBF9E3B}"/>
              </a:ext>
            </a:extLst>
          </p:cNvPr>
          <p:cNvPicPr>
            <a:picLocks noChangeAspect="1"/>
          </p:cNvPicPr>
          <p:nvPr/>
        </p:nvPicPr>
        <p:blipFill>
          <a:blip r:embed="rId3"/>
          <a:stretch>
            <a:fillRect/>
          </a:stretch>
        </p:blipFill>
        <p:spPr>
          <a:xfrm>
            <a:off x="1887414" y="3733799"/>
            <a:ext cx="363416" cy="363416"/>
          </a:xfrm>
          <a:prstGeom prst="rect">
            <a:avLst/>
          </a:prstGeom>
        </p:spPr>
      </p:pic>
      <p:pic>
        <p:nvPicPr>
          <p:cNvPr id="19" name="Picture 9" descr="A picture containing drawing&#10;&#10;Description generated with very high confidence">
            <a:extLst>
              <a:ext uri="{FF2B5EF4-FFF2-40B4-BE49-F238E27FC236}">
                <a16:creationId xmlns:a16="http://schemas.microsoft.com/office/drawing/2014/main" id="{3D5B9218-56D7-4B0E-AB55-AE7768C6B631}"/>
              </a:ext>
            </a:extLst>
          </p:cNvPr>
          <p:cNvPicPr>
            <a:picLocks noChangeAspect="1"/>
          </p:cNvPicPr>
          <p:nvPr/>
        </p:nvPicPr>
        <p:blipFill>
          <a:blip r:embed="rId3"/>
          <a:stretch>
            <a:fillRect/>
          </a:stretch>
        </p:blipFill>
        <p:spPr>
          <a:xfrm rot="240000">
            <a:off x="1570891" y="3909645"/>
            <a:ext cx="363416" cy="363416"/>
          </a:xfrm>
          <a:prstGeom prst="rect">
            <a:avLst/>
          </a:prstGeom>
        </p:spPr>
      </p:pic>
      <p:pic>
        <p:nvPicPr>
          <p:cNvPr id="20" name="Picture 9" descr="A picture containing drawing&#10;&#10;Description generated with very high confidence">
            <a:extLst>
              <a:ext uri="{FF2B5EF4-FFF2-40B4-BE49-F238E27FC236}">
                <a16:creationId xmlns:a16="http://schemas.microsoft.com/office/drawing/2014/main" id="{06784F69-0E22-4CCF-BB00-F24E7C40AEA7}"/>
              </a:ext>
            </a:extLst>
          </p:cNvPr>
          <p:cNvPicPr>
            <a:picLocks noChangeAspect="1"/>
          </p:cNvPicPr>
          <p:nvPr/>
        </p:nvPicPr>
        <p:blipFill>
          <a:blip r:embed="rId3"/>
          <a:stretch>
            <a:fillRect/>
          </a:stretch>
        </p:blipFill>
        <p:spPr>
          <a:xfrm>
            <a:off x="1688122" y="3112476"/>
            <a:ext cx="363416" cy="363416"/>
          </a:xfrm>
          <a:prstGeom prst="rect">
            <a:avLst/>
          </a:prstGeom>
        </p:spPr>
      </p:pic>
      <p:pic>
        <p:nvPicPr>
          <p:cNvPr id="21" name="Picture 9" descr="A picture containing drawing&#10;&#10;Description generated with very high confidence">
            <a:extLst>
              <a:ext uri="{FF2B5EF4-FFF2-40B4-BE49-F238E27FC236}">
                <a16:creationId xmlns:a16="http://schemas.microsoft.com/office/drawing/2014/main" id="{22AFC14B-3525-47A2-935B-FFEFCA03881F}"/>
              </a:ext>
            </a:extLst>
          </p:cNvPr>
          <p:cNvPicPr>
            <a:picLocks noChangeAspect="1"/>
          </p:cNvPicPr>
          <p:nvPr/>
        </p:nvPicPr>
        <p:blipFill>
          <a:blip r:embed="rId3"/>
          <a:stretch>
            <a:fillRect/>
          </a:stretch>
        </p:blipFill>
        <p:spPr>
          <a:xfrm>
            <a:off x="1488830" y="2878015"/>
            <a:ext cx="363416" cy="363416"/>
          </a:xfrm>
          <a:prstGeom prst="rect">
            <a:avLst/>
          </a:prstGeom>
        </p:spPr>
      </p:pic>
      <p:pic>
        <p:nvPicPr>
          <p:cNvPr id="22" name="Picture 9" descr="A picture containing drawing&#10;&#10;Description generated with very high confidence">
            <a:extLst>
              <a:ext uri="{FF2B5EF4-FFF2-40B4-BE49-F238E27FC236}">
                <a16:creationId xmlns:a16="http://schemas.microsoft.com/office/drawing/2014/main" id="{1B3D7C17-D743-4919-8310-CE4DF552D83C}"/>
              </a:ext>
            </a:extLst>
          </p:cNvPr>
          <p:cNvPicPr>
            <a:picLocks noChangeAspect="1"/>
          </p:cNvPicPr>
          <p:nvPr/>
        </p:nvPicPr>
        <p:blipFill>
          <a:blip r:embed="rId3"/>
          <a:stretch>
            <a:fillRect/>
          </a:stretch>
        </p:blipFill>
        <p:spPr>
          <a:xfrm>
            <a:off x="2262553" y="3546230"/>
            <a:ext cx="363416" cy="363416"/>
          </a:xfrm>
          <a:prstGeom prst="rect">
            <a:avLst/>
          </a:prstGeom>
        </p:spPr>
      </p:pic>
      <p:pic>
        <p:nvPicPr>
          <p:cNvPr id="23" name="Picture 9" descr="A picture containing drawing&#10;&#10;Description generated with very high confidence">
            <a:extLst>
              <a:ext uri="{FF2B5EF4-FFF2-40B4-BE49-F238E27FC236}">
                <a16:creationId xmlns:a16="http://schemas.microsoft.com/office/drawing/2014/main" id="{12E533BC-3D73-408D-A921-F78BA5E58F68}"/>
              </a:ext>
            </a:extLst>
          </p:cNvPr>
          <p:cNvPicPr>
            <a:picLocks noChangeAspect="1"/>
          </p:cNvPicPr>
          <p:nvPr/>
        </p:nvPicPr>
        <p:blipFill>
          <a:blip r:embed="rId3"/>
          <a:stretch>
            <a:fillRect/>
          </a:stretch>
        </p:blipFill>
        <p:spPr>
          <a:xfrm>
            <a:off x="2567352" y="3018692"/>
            <a:ext cx="363416" cy="363416"/>
          </a:xfrm>
          <a:prstGeom prst="rect">
            <a:avLst/>
          </a:prstGeom>
        </p:spPr>
      </p:pic>
      <p:pic>
        <p:nvPicPr>
          <p:cNvPr id="24" name="Picture 9" descr="A picture containing drawing&#10;&#10;Description generated with very high confidence">
            <a:extLst>
              <a:ext uri="{FF2B5EF4-FFF2-40B4-BE49-F238E27FC236}">
                <a16:creationId xmlns:a16="http://schemas.microsoft.com/office/drawing/2014/main" id="{E4F0E018-36A4-4CEE-85B0-BF1C41524711}"/>
              </a:ext>
            </a:extLst>
          </p:cNvPr>
          <p:cNvPicPr>
            <a:picLocks noChangeAspect="1"/>
          </p:cNvPicPr>
          <p:nvPr/>
        </p:nvPicPr>
        <p:blipFill>
          <a:blip r:embed="rId3"/>
          <a:stretch>
            <a:fillRect/>
          </a:stretch>
        </p:blipFill>
        <p:spPr>
          <a:xfrm>
            <a:off x="1125414" y="2819398"/>
            <a:ext cx="363416" cy="363416"/>
          </a:xfrm>
          <a:prstGeom prst="rect">
            <a:avLst/>
          </a:prstGeom>
        </p:spPr>
      </p:pic>
      <p:pic>
        <p:nvPicPr>
          <p:cNvPr id="25" name="Picture 9" descr="A picture containing drawing&#10;&#10;Description generated with very high confidence">
            <a:extLst>
              <a:ext uri="{FF2B5EF4-FFF2-40B4-BE49-F238E27FC236}">
                <a16:creationId xmlns:a16="http://schemas.microsoft.com/office/drawing/2014/main" id="{870F7E79-6255-443C-BA11-D339C6330635}"/>
              </a:ext>
            </a:extLst>
          </p:cNvPr>
          <p:cNvPicPr>
            <a:picLocks noChangeAspect="1"/>
          </p:cNvPicPr>
          <p:nvPr/>
        </p:nvPicPr>
        <p:blipFill>
          <a:blip r:embed="rId3"/>
          <a:stretch>
            <a:fillRect/>
          </a:stretch>
        </p:blipFill>
        <p:spPr>
          <a:xfrm>
            <a:off x="2227383" y="3346937"/>
            <a:ext cx="363416" cy="363416"/>
          </a:xfrm>
          <a:prstGeom prst="rect">
            <a:avLst/>
          </a:prstGeom>
        </p:spPr>
      </p:pic>
      <p:pic>
        <p:nvPicPr>
          <p:cNvPr id="26" name="Picture 9" descr="A picture containing drawing&#10;&#10;Description generated with very high confidence">
            <a:extLst>
              <a:ext uri="{FF2B5EF4-FFF2-40B4-BE49-F238E27FC236}">
                <a16:creationId xmlns:a16="http://schemas.microsoft.com/office/drawing/2014/main" id="{167DDFD7-5CD0-493A-833A-7E1791F9C902}"/>
              </a:ext>
            </a:extLst>
          </p:cNvPr>
          <p:cNvPicPr>
            <a:picLocks noChangeAspect="1"/>
          </p:cNvPicPr>
          <p:nvPr/>
        </p:nvPicPr>
        <p:blipFill>
          <a:blip r:embed="rId3"/>
          <a:stretch>
            <a:fillRect/>
          </a:stretch>
        </p:blipFill>
        <p:spPr>
          <a:xfrm>
            <a:off x="1946029" y="3065583"/>
            <a:ext cx="363416" cy="363416"/>
          </a:xfrm>
          <a:prstGeom prst="rect">
            <a:avLst/>
          </a:prstGeom>
        </p:spPr>
      </p:pic>
      <p:pic>
        <p:nvPicPr>
          <p:cNvPr id="27" name="Picture 9" descr="A picture containing drawing&#10;&#10;Description generated with very high confidence">
            <a:extLst>
              <a:ext uri="{FF2B5EF4-FFF2-40B4-BE49-F238E27FC236}">
                <a16:creationId xmlns:a16="http://schemas.microsoft.com/office/drawing/2014/main" id="{E58FEDA7-6898-4343-B2BC-64525A351A29}"/>
              </a:ext>
            </a:extLst>
          </p:cNvPr>
          <p:cNvPicPr>
            <a:picLocks noChangeAspect="1"/>
          </p:cNvPicPr>
          <p:nvPr/>
        </p:nvPicPr>
        <p:blipFill>
          <a:blip r:embed="rId3"/>
          <a:stretch>
            <a:fillRect/>
          </a:stretch>
        </p:blipFill>
        <p:spPr>
          <a:xfrm>
            <a:off x="773721" y="3276599"/>
            <a:ext cx="363416" cy="363416"/>
          </a:xfrm>
          <a:prstGeom prst="rect">
            <a:avLst/>
          </a:prstGeom>
        </p:spPr>
      </p:pic>
      <p:pic>
        <p:nvPicPr>
          <p:cNvPr id="28" name="Picture 9" descr="A picture containing drawing&#10;&#10;Description generated with very high confidence">
            <a:extLst>
              <a:ext uri="{FF2B5EF4-FFF2-40B4-BE49-F238E27FC236}">
                <a16:creationId xmlns:a16="http://schemas.microsoft.com/office/drawing/2014/main" id="{B7777700-2758-4129-8614-DDA712F02691}"/>
              </a:ext>
            </a:extLst>
          </p:cNvPr>
          <p:cNvPicPr>
            <a:picLocks noChangeAspect="1"/>
          </p:cNvPicPr>
          <p:nvPr/>
        </p:nvPicPr>
        <p:blipFill>
          <a:blip r:embed="rId3"/>
          <a:stretch>
            <a:fillRect/>
          </a:stretch>
        </p:blipFill>
        <p:spPr>
          <a:xfrm>
            <a:off x="1219198" y="3346937"/>
            <a:ext cx="363416" cy="363416"/>
          </a:xfrm>
          <a:prstGeom prst="rect">
            <a:avLst/>
          </a:prstGeom>
        </p:spPr>
      </p:pic>
      <p:pic>
        <p:nvPicPr>
          <p:cNvPr id="29" name="Picture 9" descr="A picture containing drawing&#10;&#10;Description generated with very high confidence">
            <a:extLst>
              <a:ext uri="{FF2B5EF4-FFF2-40B4-BE49-F238E27FC236}">
                <a16:creationId xmlns:a16="http://schemas.microsoft.com/office/drawing/2014/main" id="{E9D725B9-838C-4B1A-AB77-D7091DCA0B2F}"/>
              </a:ext>
            </a:extLst>
          </p:cNvPr>
          <p:cNvPicPr>
            <a:picLocks noChangeAspect="1"/>
          </p:cNvPicPr>
          <p:nvPr/>
        </p:nvPicPr>
        <p:blipFill>
          <a:blip r:embed="rId3"/>
          <a:stretch>
            <a:fillRect/>
          </a:stretch>
        </p:blipFill>
        <p:spPr>
          <a:xfrm>
            <a:off x="1137137" y="3370383"/>
            <a:ext cx="363416" cy="363416"/>
          </a:xfrm>
          <a:prstGeom prst="rect">
            <a:avLst/>
          </a:prstGeom>
        </p:spPr>
      </p:pic>
      <p:pic>
        <p:nvPicPr>
          <p:cNvPr id="30" name="Picture 9" descr="A picture containing drawing&#10;&#10;Description generated with very high confidence">
            <a:extLst>
              <a:ext uri="{FF2B5EF4-FFF2-40B4-BE49-F238E27FC236}">
                <a16:creationId xmlns:a16="http://schemas.microsoft.com/office/drawing/2014/main" id="{166740CD-D8D6-4D69-814C-B4F0C496F07E}"/>
              </a:ext>
            </a:extLst>
          </p:cNvPr>
          <p:cNvPicPr>
            <a:picLocks noChangeAspect="1"/>
          </p:cNvPicPr>
          <p:nvPr/>
        </p:nvPicPr>
        <p:blipFill>
          <a:blip r:embed="rId3"/>
          <a:stretch>
            <a:fillRect/>
          </a:stretch>
        </p:blipFill>
        <p:spPr>
          <a:xfrm>
            <a:off x="1371599" y="3733799"/>
            <a:ext cx="363416" cy="363416"/>
          </a:xfrm>
          <a:prstGeom prst="rect">
            <a:avLst/>
          </a:prstGeom>
        </p:spPr>
      </p:pic>
      <p:pic>
        <p:nvPicPr>
          <p:cNvPr id="31" name="Picture 31">
            <a:extLst>
              <a:ext uri="{FF2B5EF4-FFF2-40B4-BE49-F238E27FC236}">
                <a16:creationId xmlns:a16="http://schemas.microsoft.com/office/drawing/2014/main" id="{71B0750C-0FB2-4DF8-9D11-86D1C4EB527C}"/>
              </a:ext>
            </a:extLst>
          </p:cNvPr>
          <p:cNvPicPr>
            <a:picLocks noChangeAspect="1"/>
          </p:cNvPicPr>
          <p:nvPr/>
        </p:nvPicPr>
        <p:blipFill>
          <a:blip r:embed="rId4"/>
          <a:stretch>
            <a:fillRect/>
          </a:stretch>
        </p:blipFill>
        <p:spPr>
          <a:xfrm>
            <a:off x="1781907" y="1822938"/>
            <a:ext cx="363416" cy="363416"/>
          </a:xfrm>
          <a:prstGeom prst="rect">
            <a:avLst/>
          </a:prstGeom>
        </p:spPr>
      </p:pic>
      <p:pic>
        <p:nvPicPr>
          <p:cNvPr id="33" name="Picture 31">
            <a:extLst>
              <a:ext uri="{FF2B5EF4-FFF2-40B4-BE49-F238E27FC236}">
                <a16:creationId xmlns:a16="http://schemas.microsoft.com/office/drawing/2014/main" id="{03A6ABC2-F717-48CE-9AEF-CB6B85044166}"/>
              </a:ext>
            </a:extLst>
          </p:cNvPr>
          <p:cNvPicPr>
            <a:picLocks noChangeAspect="1"/>
          </p:cNvPicPr>
          <p:nvPr/>
        </p:nvPicPr>
        <p:blipFill>
          <a:blip r:embed="rId4"/>
          <a:stretch>
            <a:fillRect/>
          </a:stretch>
        </p:blipFill>
        <p:spPr>
          <a:xfrm>
            <a:off x="1922583" y="1963614"/>
            <a:ext cx="363416" cy="363416"/>
          </a:xfrm>
          <a:prstGeom prst="rect">
            <a:avLst/>
          </a:prstGeom>
        </p:spPr>
      </p:pic>
      <p:pic>
        <p:nvPicPr>
          <p:cNvPr id="34" name="Picture 31">
            <a:extLst>
              <a:ext uri="{FF2B5EF4-FFF2-40B4-BE49-F238E27FC236}">
                <a16:creationId xmlns:a16="http://schemas.microsoft.com/office/drawing/2014/main" id="{808D0197-4632-401B-A8AD-939F81BD4D1A}"/>
              </a:ext>
            </a:extLst>
          </p:cNvPr>
          <p:cNvPicPr>
            <a:picLocks noChangeAspect="1"/>
          </p:cNvPicPr>
          <p:nvPr/>
        </p:nvPicPr>
        <p:blipFill>
          <a:blip r:embed="rId4"/>
          <a:stretch>
            <a:fillRect/>
          </a:stretch>
        </p:blipFill>
        <p:spPr>
          <a:xfrm>
            <a:off x="2063260" y="2104291"/>
            <a:ext cx="363416" cy="363416"/>
          </a:xfrm>
          <a:prstGeom prst="rect">
            <a:avLst/>
          </a:prstGeom>
        </p:spPr>
      </p:pic>
      <p:pic>
        <p:nvPicPr>
          <p:cNvPr id="35" name="Picture 31">
            <a:extLst>
              <a:ext uri="{FF2B5EF4-FFF2-40B4-BE49-F238E27FC236}">
                <a16:creationId xmlns:a16="http://schemas.microsoft.com/office/drawing/2014/main" id="{553EB519-C0E8-405B-ADD5-95E29E7F0EB8}"/>
              </a:ext>
            </a:extLst>
          </p:cNvPr>
          <p:cNvPicPr>
            <a:picLocks noChangeAspect="1"/>
          </p:cNvPicPr>
          <p:nvPr/>
        </p:nvPicPr>
        <p:blipFill>
          <a:blip r:embed="rId4"/>
          <a:stretch>
            <a:fillRect/>
          </a:stretch>
        </p:blipFill>
        <p:spPr>
          <a:xfrm>
            <a:off x="2203937" y="2244968"/>
            <a:ext cx="363416" cy="363416"/>
          </a:xfrm>
          <a:prstGeom prst="rect">
            <a:avLst/>
          </a:prstGeom>
        </p:spPr>
      </p:pic>
      <p:pic>
        <p:nvPicPr>
          <p:cNvPr id="36" name="Picture 31">
            <a:extLst>
              <a:ext uri="{FF2B5EF4-FFF2-40B4-BE49-F238E27FC236}">
                <a16:creationId xmlns:a16="http://schemas.microsoft.com/office/drawing/2014/main" id="{933C44E2-36B6-431D-B7E5-F9524DD1062A}"/>
              </a:ext>
            </a:extLst>
          </p:cNvPr>
          <p:cNvPicPr>
            <a:picLocks noChangeAspect="1"/>
          </p:cNvPicPr>
          <p:nvPr/>
        </p:nvPicPr>
        <p:blipFill>
          <a:blip r:embed="rId4"/>
          <a:stretch>
            <a:fillRect/>
          </a:stretch>
        </p:blipFill>
        <p:spPr>
          <a:xfrm>
            <a:off x="2344614" y="2385645"/>
            <a:ext cx="363416" cy="363416"/>
          </a:xfrm>
          <a:prstGeom prst="rect">
            <a:avLst/>
          </a:prstGeom>
        </p:spPr>
      </p:pic>
      <p:pic>
        <p:nvPicPr>
          <p:cNvPr id="37" name="Picture 31">
            <a:extLst>
              <a:ext uri="{FF2B5EF4-FFF2-40B4-BE49-F238E27FC236}">
                <a16:creationId xmlns:a16="http://schemas.microsoft.com/office/drawing/2014/main" id="{170BEA01-76A0-4B65-842F-213F9164251E}"/>
              </a:ext>
            </a:extLst>
          </p:cNvPr>
          <p:cNvPicPr>
            <a:picLocks noChangeAspect="1"/>
          </p:cNvPicPr>
          <p:nvPr/>
        </p:nvPicPr>
        <p:blipFill>
          <a:blip r:embed="rId4"/>
          <a:stretch>
            <a:fillRect/>
          </a:stretch>
        </p:blipFill>
        <p:spPr>
          <a:xfrm>
            <a:off x="2485291" y="2526322"/>
            <a:ext cx="363416" cy="363416"/>
          </a:xfrm>
          <a:prstGeom prst="rect">
            <a:avLst/>
          </a:prstGeom>
        </p:spPr>
      </p:pic>
      <p:pic>
        <p:nvPicPr>
          <p:cNvPr id="38" name="Picture 31">
            <a:extLst>
              <a:ext uri="{FF2B5EF4-FFF2-40B4-BE49-F238E27FC236}">
                <a16:creationId xmlns:a16="http://schemas.microsoft.com/office/drawing/2014/main" id="{BAC5F141-95BB-4DEB-AA38-52816D87E7EE}"/>
              </a:ext>
            </a:extLst>
          </p:cNvPr>
          <p:cNvPicPr>
            <a:picLocks noChangeAspect="1"/>
          </p:cNvPicPr>
          <p:nvPr/>
        </p:nvPicPr>
        <p:blipFill>
          <a:blip r:embed="rId4"/>
          <a:stretch>
            <a:fillRect/>
          </a:stretch>
        </p:blipFill>
        <p:spPr>
          <a:xfrm>
            <a:off x="2625968" y="2198075"/>
            <a:ext cx="363416" cy="363416"/>
          </a:xfrm>
          <a:prstGeom prst="rect">
            <a:avLst/>
          </a:prstGeom>
        </p:spPr>
      </p:pic>
      <p:pic>
        <p:nvPicPr>
          <p:cNvPr id="39" name="Picture 31">
            <a:extLst>
              <a:ext uri="{FF2B5EF4-FFF2-40B4-BE49-F238E27FC236}">
                <a16:creationId xmlns:a16="http://schemas.microsoft.com/office/drawing/2014/main" id="{F342DB90-F4A6-43F2-85FB-312243EAEA20}"/>
              </a:ext>
            </a:extLst>
          </p:cNvPr>
          <p:cNvPicPr>
            <a:picLocks noChangeAspect="1"/>
          </p:cNvPicPr>
          <p:nvPr/>
        </p:nvPicPr>
        <p:blipFill>
          <a:blip r:embed="rId4"/>
          <a:stretch>
            <a:fillRect/>
          </a:stretch>
        </p:blipFill>
        <p:spPr>
          <a:xfrm>
            <a:off x="2766645" y="2807676"/>
            <a:ext cx="363416" cy="363416"/>
          </a:xfrm>
          <a:prstGeom prst="rect">
            <a:avLst/>
          </a:prstGeom>
        </p:spPr>
      </p:pic>
      <p:pic>
        <p:nvPicPr>
          <p:cNvPr id="40" name="Picture 31">
            <a:extLst>
              <a:ext uri="{FF2B5EF4-FFF2-40B4-BE49-F238E27FC236}">
                <a16:creationId xmlns:a16="http://schemas.microsoft.com/office/drawing/2014/main" id="{B469836E-60EC-45D6-B792-90AE729FB7B0}"/>
              </a:ext>
            </a:extLst>
          </p:cNvPr>
          <p:cNvPicPr>
            <a:picLocks noChangeAspect="1"/>
          </p:cNvPicPr>
          <p:nvPr/>
        </p:nvPicPr>
        <p:blipFill>
          <a:blip r:embed="rId4"/>
          <a:stretch>
            <a:fillRect/>
          </a:stretch>
        </p:blipFill>
        <p:spPr>
          <a:xfrm>
            <a:off x="1981199" y="1963615"/>
            <a:ext cx="363416" cy="363416"/>
          </a:xfrm>
          <a:prstGeom prst="rect">
            <a:avLst/>
          </a:prstGeom>
        </p:spPr>
      </p:pic>
      <p:pic>
        <p:nvPicPr>
          <p:cNvPr id="41" name="Picture 31">
            <a:extLst>
              <a:ext uri="{FF2B5EF4-FFF2-40B4-BE49-F238E27FC236}">
                <a16:creationId xmlns:a16="http://schemas.microsoft.com/office/drawing/2014/main" id="{6E1FA83E-6023-4FF7-8C7E-9E9AF2B65D9B}"/>
              </a:ext>
            </a:extLst>
          </p:cNvPr>
          <p:cNvPicPr>
            <a:picLocks noChangeAspect="1"/>
          </p:cNvPicPr>
          <p:nvPr/>
        </p:nvPicPr>
        <p:blipFill>
          <a:blip r:embed="rId4"/>
          <a:stretch>
            <a:fillRect/>
          </a:stretch>
        </p:blipFill>
        <p:spPr>
          <a:xfrm>
            <a:off x="3153506" y="2151184"/>
            <a:ext cx="363416" cy="363416"/>
          </a:xfrm>
          <a:prstGeom prst="rect">
            <a:avLst/>
          </a:prstGeom>
        </p:spPr>
      </p:pic>
      <p:pic>
        <p:nvPicPr>
          <p:cNvPr id="42" name="Picture 31">
            <a:extLst>
              <a:ext uri="{FF2B5EF4-FFF2-40B4-BE49-F238E27FC236}">
                <a16:creationId xmlns:a16="http://schemas.microsoft.com/office/drawing/2014/main" id="{E5B92BE8-15BA-459C-A998-1361FB3AB4DF}"/>
              </a:ext>
            </a:extLst>
          </p:cNvPr>
          <p:cNvPicPr>
            <a:picLocks noChangeAspect="1"/>
          </p:cNvPicPr>
          <p:nvPr/>
        </p:nvPicPr>
        <p:blipFill>
          <a:blip r:embed="rId4"/>
          <a:stretch>
            <a:fillRect/>
          </a:stretch>
        </p:blipFill>
        <p:spPr>
          <a:xfrm>
            <a:off x="3188676" y="3229707"/>
            <a:ext cx="363416" cy="363416"/>
          </a:xfrm>
          <a:prstGeom prst="rect">
            <a:avLst/>
          </a:prstGeom>
        </p:spPr>
      </p:pic>
      <p:pic>
        <p:nvPicPr>
          <p:cNvPr id="43" name="Picture 31">
            <a:extLst>
              <a:ext uri="{FF2B5EF4-FFF2-40B4-BE49-F238E27FC236}">
                <a16:creationId xmlns:a16="http://schemas.microsoft.com/office/drawing/2014/main" id="{97E09504-90E6-4356-9B8C-6FEA881E2743}"/>
              </a:ext>
            </a:extLst>
          </p:cNvPr>
          <p:cNvPicPr>
            <a:picLocks noChangeAspect="1"/>
          </p:cNvPicPr>
          <p:nvPr/>
        </p:nvPicPr>
        <p:blipFill>
          <a:blip r:embed="rId4"/>
          <a:stretch>
            <a:fillRect/>
          </a:stretch>
        </p:blipFill>
        <p:spPr>
          <a:xfrm>
            <a:off x="2625968" y="2420815"/>
            <a:ext cx="363416" cy="363416"/>
          </a:xfrm>
          <a:prstGeom prst="rect">
            <a:avLst/>
          </a:prstGeom>
        </p:spPr>
      </p:pic>
      <p:pic>
        <p:nvPicPr>
          <p:cNvPr id="44" name="Picture 31">
            <a:extLst>
              <a:ext uri="{FF2B5EF4-FFF2-40B4-BE49-F238E27FC236}">
                <a16:creationId xmlns:a16="http://schemas.microsoft.com/office/drawing/2014/main" id="{F75BC7A1-9DA0-45CF-A6B2-DEAA87393037}"/>
              </a:ext>
            </a:extLst>
          </p:cNvPr>
          <p:cNvPicPr>
            <a:picLocks noChangeAspect="1"/>
          </p:cNvPicPr>
          <p:nvPr/>
        </p:nvPicPr>
        <p:blipFill>
          <a:blip r:embed="rId4"/>
          <a:stretch>
            <a:fillRect/>
          </a:stretch>
        </p:blipFill>
        <p:spPr>
          <a:xfrm>
            <a:off x="2942491" y="2467707"/>
            <a:ext cx="363416" cy="363416"/>
          </a:xfrm>
          <a:prstGeom prst="rect">
            <a:avLst/>
          </a:prstGeom>
        </p:spPr>
      </p:pic>
      <p:pic>
        <p:nvPicPr>
          <p:cNvPr id="45" name="Picture 31">
            <a:extLst>
              <a:ext uri="{FF2B5EF4-FFF2-40B4-BE49-F238E27FC236}">
                <a16:creationId xmlns:a16="http://schemas.microsoft.com/office/drawing/2014/main" id="{88B51926-9303-42D5-BF3A-DC2C704FB8FB}"/>
              </a:ext>
            </a:extLst>
          </p:cNvPr>
          <p:cNvPicPr>
            <a:picLocks noChangeAspect="1"/>
          </p:cNvPicPr>
          <p:nvPr/>
        </p:nvPicPr>
        <p:blipFill>
          <a:blip r:embed="rId4"/>
          <a:stretch>
            <a:fillRect/>
          </a:stretch>
        </p:blipFill>
        <p:spPr>
          <a:xfrm>
            <a:off x="2450121" y="2022229"/>
            <a:ext cx="363416" cy="363416"/>
          </a:xfrm>
          <a:prstGeom prst="rect">
            <a:avLst/>
          </a:prstGeom>
        </p:spPr>
      </p:pic>
      <p:pic>
        <p:nvPicPr>
          <p:cNvPr id="46" name="Picture 31">
            <a:extLst>
              <a:ext uri="{FF2B5EF4-FFF2-40B4-BE49-F238E27FC236}">
                <a16:creationId xmlns:a16="http://schemas.microsoft.com/office/drawing/2014/main" id="{AA8A1688-4F05-42E2-ABB8-568B5ADDB867}"/>
              </a:ext>
            </a:extLst>
          </p:cNvPr>
          <p:cNvPicPr>
            <a:picLocks noChangeAspect="1"/>
          </p:cNvPicPr>
          <p:nvPr/>
        </p:nvPicPr>
        <p:blipFill>
          <a:blip r:embed="rId4"/>
          <a:stretch>
            <a:fillRect/>
          </a:stretch>
        </p:blipFill>
        <p:spPr>
          <a:xfrm>
            <a:off x="2696306" y="1834660"/>
            <a:ext cx="363416" cy="363416"/>
          </a:xfrm>
          <a:prstGeom prst="rect">
            <a:avLst/>
          </a:prstGeom>
        </p:spPr>
      </p:pic>
      <p:pic>
        <p:nvPicPr>
          <p:cNvPr id="47" name="Picture 31">
            <a:extLst>
              <a:ext uri="{FF2B5EF4-FFF2-40B4-BE49-F238E27FC236}">
                <a16:creationId xmlns:a16="http://schemas.microsoft.com/office/drawing/2014/main" id="{EC98C370-0E5C-4D0E-AE55-F97C708344EE}"/>
              </a:ext>
            </a:extLst>
          </p:cNvPr>
          <p:cNvPicPr>
            <a:picLocks noChangeAspect="1"/>
          </p:cNvPicPr>
          <p:nvPr/>
        </p:nvPicPr>
        <p:blipFill>
          <a:blip r:embed="rId4"/>
          <a:stretch>
            <a:fillRect/>
          </a:stretch>
        </p:blipFill>
        <p:spPr>
          <a:xfrm>
            <a:off x="3235568" y="3053860"/>
            <a:ext cx="363416" cy="363416"/>
          </a:xfrm>
          <a:prstGeom prst="rect">
            <a:avLst/>
          </a:prstGeom>
        </p:spPr>
      </p:pic>
      <p:pic>
        <p:nvPicPr>
          <p:cNvPr id="48" name="Picture 31">
            <a:extLst>
              <a:ext uri="{FF2B5EF4-FFF2-40B4-BE49-F238E27FC236}">
                <a16:creationId xmlns:a16="http://schemas.microsoft.com/office/drawing/2014/main" id="{CFF2EBF6-3455-40BD-A143-2B0645BC9748}"/>
              </a:ext>
            </a:extLst>
          </p:cNvPr>
          <p:cNvPicPr>
            <a:picLocks noChangeAspect="1"/>
          </p:cNvPicPr>
          <p:nvPr/>
        </p:nvPicPr>
        <p:blipFill>
          <a:blip r:embed="rId4"/>
          <a:stretch>
            <a:fillRect/>
          </a:stretch>
        </p:blipFill>
        <p:spPr>
          <a:xfrm>
            <a:off x="2168768" y="1717430"/>
            <a:ext cx="363416" cy="363416"/>
          </a:xfrm>
          <a:prstGeom prst="rect">
            <a:avLst/>
          </a:prstGeom>
        </p:spPr>
      </p:pic>
      <p:pic>
        <p:nvPicPr>
          <p:cNvPr id="49" name="Picture 31">
            <a:extLst>
              <a:ext uri="{FF2B5EF4-FFF2-40B4-BE49-F238E27FC236}">
                <a16:creationId xmlns:a16="http://schemas.microsoft.com/office/drawing/2014/main" id="{ED89F1CA-DAFD-42AE-B409-A40F2A1A03C4}"/>
              </a:ext>
            </a:extLst>
          </p:cNvPr>
          <p:cNvPicPr>
            <a:picLocks noChangeAspect="1"/>
          </p:cNvPicPr>
          <p:nvPr/>
        </p:nvPicPr>
        <p:blipFill>
          <a:blip r:embed="rId4"/>
          <a:stretch>
            <a:fillRect/>
          </a:stretch>
        </p:blipFill>
        <p:spPr>
          <a:xfrm>
            <a:off x="2684583" y="2655276"/>
            <a:ext cx="363416" cy="363416"/>
          </a:xfrm>
          <a:prstGeom prst="rect">
            <a:avLst/>
          </a:prstGeom>
        </p:spPr>
      </p:pic>
      <p:pic>
        <p:nvPicPr>
          <p:cNvPr id="50" name="Picture 31">
            <a:extLst>
              <a:ext uri="{FF2B5EF4-FFF2-40B4-BE49-F238E27FC236}">
                <a16:creationId xmlns:a16="http://schemas.microsoft.com/office/drawing/2014/main" id="{51D99605-A9E3-4C36-B052-2C1DF2E10618}"/>
              </a:ext>
            </a:extLst>
          </p:cNvPr>
          <p:cNvPicPr>
            <a:picLocks noChangeAspect="1"/>
          </p:cNvPicPr>
          <p:nvPr/>
        </p:nvPicPr>
        <p:blipFill>
          <a:blip r:embed="rId4"/>
          <a:stretch>
            <a:fillRect/>
          </a:stretch>
        </p:blipFill>
        <p:spPr>
          <a:xfrm>
            <a:off x="2813537" y="2725614"/>
            <a:ext cx="363416" cy="363416"/>
          </a:xfrm>
          <a:prstGeom prst="rect">
            <a:avLst/>
          </a:prstGeom>
        </p:spPr>
      </p:pic>
      <p:pic>
        <p:nvPicPr>
          <p:cNvPr id="51" name="Picture 31">
            <a:extLst>
              <a:ext uri="{FF2B5EF4-FFF2-40B4-BE49-F238E27FC236}">
                <a16:creationId xmlns:a16="http://schemas.microsoft.com/office/drawing/2014/main" id="{6C7F88D4-C485-40C5-ACFA-BAE06A1D90E7}"/>
              </a:ext>
            </a:extLst>
          </p:cNvPr>
          <p:cNvPicPr>
            <a:picLocks noChangeAspect="1"/>
          </p:cNvPicPr>
          <p:nvPr/>
        </p:nvPicPr>
        <p:blipFill>
          <a:blip r:embed="rId4"/>
          <a:stretch>
            <a:fillRect/>
          </a:stretch>
        </p:blipFill>
        <p:spPr>
          <a:xfrm>
            <a:off x="1805353" y="2924907"/>
            <a:ext cx="363416" cy="363416"/>
          </a:xfrm>
          <a:prstGeom prst="rect">
            <a:avLst/>
          </a:prstGeom>
        </p:spPr>
      </p:pic>
      <p:pic>
        <p:nvPicPr>
          <p:cNvPr id="52" name="Picture 31">
            <a:extLst>
              <a:ext uri="{FF2B5EF4-FFF2-40B4-BE49-F238E27FC236}">
                <a16:creationId xmlns:a16="http://schemas.microsoft.com/office/drawing/2014/main" id="{40F7EAB7-6479-4839-B840-FF393945462E}"/>
              </a:ext>
            </a:extLst>
          </p:cNvPr>
          <p:cNvPicPr>
            <a:picLocks noChangeAspect="1"/>
          </p:cNvPicPr>
          <p:nvPr/>
        </p:nvPicPr>
        <p:blipFill>
          <a:blip r:embed="rId4"/>
          <a:stretch>
            <a:fillRect/>
          </a:stretch>
        </p:blipFill>
        <p:spPr>
          <a:xfrm>
            <a:off x="2426676" y="2807676"/>
            <a:ext cx="363416" cy="363416"/>
          </a:xfrm>
          <a:prstGeom prst="rect">
            <a:avLst/>
          </a:prstGeom>
        </p:spPr>
      </p:pic>
      <p:pic>
        <p:nvPicPr>
          <p:cNvPr id="53" name="Picture 31">
            <a:extLst>
              <a:ext uri="{FF2B5EF4-FFF2-40B4-BE49-F238E27FC236}">
                <a16:creationId xmlns:a16="http://schemas.microsoft.com/office/drawing/2014/main" id="{5586F4C2-CB40-43F3-8F80-52E3C333BECC}"/>
              </a:ext>
            </a:extLst>
          </p:cNvPr>
          <p:cNvPicPr>
            <a:picLocks noChangeAspect="1"/>
          </p:cNvPicPr>
          <p:nvPr/>
        </p:nvPicPr>
        <p:blipFill>
          <a:blip r:embed="rId4"/>
          <a:stretch>
            <a:fillRect/>
          </a:stretch>
        </p:blipFill>
        <p:spPr>
          <a:xfrm>
            <a:off x="2872153" y="3159368"/>
            <a:ext cx="363416" cy="363416"/>
          </a:xfrm>
          <a:prstGeom prst="rect">
            <a:avLst/>
          </a:prstGeom>
        </p:spPr>
      </p:pic>
      <p:pic>
        <p:nvPicPr>
          <p:cNvPr id="54" name="Picture 31">
            <a:extLst>
              <a:ext uri="{FF2B5EF4-FFF2-40B4-BE49-F238E27FC236}">
                <a16:creationId xmlns:a16="http://schemas.microsoft.com/office/drawing/2014/main" id="{84C7934F-2455-4121-8E11-225A362D046B}"/>
              </a:ext>
            </a:extLst>
          </p:cNvPr>
          <p:cNvPicPr>
            <a:picLocks noChangeAspect="1"/>
          </p:cNvPicPr>
          <p:nvPr/>
        </p:nvPicPr>
        <p:blipFill>
          <a:blip r:embed="rId4"/>
          <a:stretch>
            <a:fillRect/>
          </a:stretch>
        </p:blipFill>
        <p:spPr>
          <a:xfrm>
            <a:off x="2872153" y="2350476"/>
            <a:ext cx="363416" cy="363416"/>
          </a:xfrm>
          <a:prstGeom prst="rect">
            <a:avLst/>
          </a:prstGeom>
        </p:spPr>
      </p:pic>
      <p:pic>
        <p:nvPicPr>
          <p:cNvPr id="55" name="Picture 31">
            <a:extLst>
              <a:ext uri="{FF2B5EF4-FFF2-40B4-BE49-F238E27FC236}">
                <a16:creationId xmlns:a16="http://schemas.microsoft.com/office/drawing/2014/main" id="{2FD8BD6C-4DDD-485C-BE13-1F5D6123999F}"/>
              </a:ext>
            </a:extLst>
          </p:cNvPr>
          <p:cNvPicPr>
            <a:picLocks noChangeAspect="1"/>
          </p:cNvPicPr>
          <p:nvPr/>
        </p:nvPicPr>
        <p:blipFill>
          <a:blip r:embed="rId4"/>
          <a:stretch>
            <a:fillRect/>
          </a:stretch>
        </p:blipFill>
        <p:spPr>
          <a:xfrm>
            <a:off x="3130061" y="2561492"/>
            <a:ext cx="363416" cy="363416"/>
          </a:xfrm>
          <a:prstGeom prst="rect">
            <a:avLst/>
          </a:prstGeom>
        </p:spPr>
      </p:pic>
      <p:pic>
        <p:nvPicPr>
          <p:cNvPr id="56" name="Picture 31">
            <a:extLst>
              <a:ext uri="{FF2B5EF4-FFF2-40B4-BE49-F238E27FC236}">
                <a16:creationId xmlns:a16="http://schemas.microsoft.com/office/drawing/2014/main" id="{62C9F8E2-20A0-4BE9-953B-1DAD3AEAED72}"/>
              </a:ext>
            </a:extLst>
          </p:cNvPr>
          <p:cNvPicPr>
            <a:picLocks noChangeAspect="1"/>
          </p:cNvPicPr>
          <p:nvPr/>
        </p:nvPicPr>
        <p:blipFill>
          <a:blip r:embed="rId4"/>
          <a:stretch>
            <a:fillRect/>
          </a:stretch>
        </p:blipFill>
        <p:spPr>
          <a:xfrm>
            <a:off x="2790091" y="2690446"/>
            <a:ext cx="363416" cy="363416"/>
          </a:xfrm>
          <a:prstGeom prst="rect">
            <a:avLst/>
          </a:prstGeom>
        </p:spPr>
      </p:pic>
      <p:pic>
        <p:nvPicPr>
          <p:cNvPr id="57" name="Picture 31">
            <a:extLst>
              <a:ext uri="{FF2B5EF4-FFF2-40B4-BE49-F238E27FC236}">
                <a16:creationId xmlns:a16="http://schemas.microsoft.com/office/drawing/2014/main" id="{EC730AC8-D94F-44FB-850D-EA3646B229FD}"/>
              </a:ext>
            </a:extLst>
          </p:cNvPr>
          <p:cNvPicPr>
            <a:picLocks noChangeAspect="1"/>
          </p:cNvPicPr>
          <p:nvPr/>
        </p:nvPicPr>
        <p:blipFill>
          <a:blip r:embed="rId4"/>
          <a:stretch>
            <a:fillRect/>
          </a:stretch>
        </p:blipFill>
        <p:spPr>
          <a:xfrm>
            <a:off x="3047999" y="2901461"/>
            <a:ext cx="363416" cy="363416"/>
          </a:xfrm>
          <a:prstGeom prst="rect">
            <a:avLst/>
          </a:prstGeom>
        </p:spPr>
      </p:pic>
      <p:pic>
        <p:nvPicPr>
          <p:cNvPr id="58" name="Picture 31">
            <a:extLst>
              <a:ext uri="{FF2B5EF4-FFF2-40B4-BE49-F238E27FC236}">
                <a16:creationId xmlns:a16="http://schemas.microsoft.com/office/drawing/2014/main" id="{D4ACA9C6-91FF-4409-AB09-E5537DA4C1EC}"/>
              </a:ext>
            </a:extLst>
          </p:cNvPr>
          <p:cNvPicPr>
            <a:picLocks noChangeAspect="1"/>
          </p:cNvPicPr>
          <p:nvPr/>
        </p:nvPicPr>
        <p:blipFill>
          <a:blip r:embed="rId4"/>
          <a:stretch>
            <a:fillRect/>
          </a:stretch>
        </p:blipFill>
        <p:spPr>
          <a:xfrm>
            <a:off x="2637691" y="2104291"/>
            <a:ext cx="363416" cy="363416"/>
          </a:xfrm>
          <a:prstGeom prst="rect">
            <a:avLst/>
          </a:prstGeom>
        </p:spPr>
      </p:pic>
    </p:spTree>
    <p:extLst>
      <p:ext uri="{BB962C8B-B14F-4D97-AF65-F5344CB8AC3E}">
        <p14:creationId xmlns:p14="http://schemas.microsoft.com/office/powerpoint/2010/main" val="2355480281"/>
      </p:ext>
    </p:extLst>
  </p:cSld>
  <p:clrMapOvr>
    <a:masterClrMapping/>
  </p:clrMapOvr>
  <mc:AlternateContent xmlns:mc="http://schemas.openxmlformats.org/markup-compatibility/2006" xmlns:p14="http://schemas.microsoft.com/office/powerpoint/2010/main">
    <mc:Choice Requires="p14">
      <p:transition spd="slow" p14:dur="2000" advTm="17186"/>
    </mc:Choice>
    <mc:Fallback xmlns="">
      <p:transition spd="slow" advTm="171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A02BA7-B3E6-4F6A-B4C6-FA0A6DF5B347}"/>
              </a:ext>
            </a:extLst>
          </p:cNvPr>
          <p:cNvSpPr>
            <a:spLocks noGrp="1"/>
          </p:cNvSpPr>
          <p:nvPr>
            <p:ph type="title"/>
          </p:nvPr>
        </p:nvSpPr>
        <p:spPr>
          <a:xfrm>
            <a:off x="207579" y="4301"/>
            <a:ext cx="9701049" cy="1299288"/>
          </a:xfrm>
        </p:spPr>
        <p:txBody>
          <a:bodyPr/>
          <a:lstStyle/>
          <a:p>
            <a:r>
              <a:rPr lang="en-US" sz="3600">
                <a:ea typeface="+mj-lt"/>
                <a:cs typeface="+mj-lt"/>
              </a:rPr>
              <a:t>Exploratory Data Analysis</a:t>
            </a:r>
            <a:endParaRPr lang="en-US"/>
          </a:p>
        </p:txBody>
      </p:sp>
      <p:pic>
        <p:nvPicPr>
          <p:cNvPr id="4" name="Picture 4" descr="A screenshot of a cell phone&#10;&#10;Description generated with high confidence">
            <a:extLst>
              <a:ext uri="{FF2B5EF4-FFF2-40B4-BE49-F238E27FC236}">
                <a16:creationId xmlns:a16="http://schemas.microsoft.com/office/drawing/2014/main" id="{51776474-6F9F-4768-B19C-4CDE873AD4F3}"/>
              </a:ext>
            </a:extLst>
          </p:cNvPr>
          <p:cNvPicPr>
            <a:picLocks noChangeAspect="1"/>
          </p:cNvPicPr>
          <p:nvPr/>
        </p:nvPicPr>
        <p:blipFill>
          <a:blip r:embed="rId3"/>
          <a:stretch>
            <a:fillRect/>
          </a:stretch>
        </p:blipFill>
        <p:spPr>
          <a:xfrm>
            <a:off x="206829" y="1421143"/>
            <a:ext cx="4171951" cy="2450894"/>
          </a:xfrm>
          <a:prstGeom prst="rect">
            <a:avLst/>
          </a:prstGeom>
        </p:spPr>
      </p:pic>
      <p:pic>
        <p:nvPicPr>
          <p:cNvPr id="6" name="Picture 6" descr="A close up of text on a black background&#10;&#10;Description generated with very high confidence">
            <a:extLst>
              <a:ext uri="{FF2B5EF4-FFF2-40B4-BE49-F238E27FC236}">
                <a16:creationId xmlns:a16="http://schemas.microsoft.com/office/drawing/2014/main" id="{97A23E7A-D59E-4D8C-ADE9-7FA5F3B35483}"/>
              </a:ext>
            </a:extLst>
          </p:cNvPr>
          <p:cNvPicPr>
            <a:picLocks noChangeAspect="1"/>
          </p:cNvPicPr>
          <p:nvPr/>
        </p:nvPicPr>
        <p:blipFill rotWithShape="1">
          <a:blip r:embed="rId4"/>
          <a:srcRect r="-275" b="9705"/>
          <a:stretch/>
        </p:blipFill>
        <p:spPr>
          <a:xfrm>
            <a:off x="206829" y="4168722"/>
            <a:ext cx="4171973" cy="2479874"/>
          </a:xfrm>
          <a:prstGeom prst="rect">
            <a:avLst/>
          </a:prstGeom>
        </p:spPr>
      </p:pic>
      <p:sp>
        <p:nvSpPr>
          <p:cNvPr id="8" name="TextBox 7">
            <a:extLst>
              <a:ext uri="{FF2B5EF4-FFF2-40B4-BE49-F238E27FC236}">
                <a16:creationId xmlns:a16="http://schemas.microsoft.com/office/drawing/2014/main" id="{08E27189-113D-4ED2-8D34-DB10A0079938}"/>
              </a:ext>
            </a:extLst>
          </p:cNvPr>
          <p:cNvSpPr txBox="1"/>
          <p:nvPr/>
        </p:nvSpPr>
        <p:spPr>
          <a:xfrm>
            <a:off x="213632" y="948418"/>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Raw Data</a:t>
            </a:r>
            <a:endParaRPr lang="en-US" sz="2200">
              <a:cs typeface="Calibri"/>
            </a:endParaRPr>
          </a:p>
        </p:txBody>
      </p:sp>
      <p:sp>
        <p:nvSpPr>
          <p:cNvPr id="10" name="TextBox 9">
            <a:extLst>
              <a:ext uri="{FF2B5EF4-FFF2-40B4-BE49-F238E27FC236}">
                <a16:creationId xmlns:a16="http://schemas.microsoft.com/office/drawing/2014/main" id="{9A19C24B-CD83-4048-95FE-B58D9A17D2AF}"/>
              </a:ext>
            </a:extLst>
          </p:cNvPr>
          <p:cNvSpPr txBox="1"/>
          <p:nvPr/>
        </p:nvSpPr>
        <p:spPr>
          <a:xfrm>
            <a:off x="4819650" y="1417865"/>
            <a:ext cx="500198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Hash tags </a:t>
            </a:r>
          </a:p>
          <a:p>
            <a:pPr marL="285750" indent="-285750">
              <a:buFont typeface="Arial"/>
              <a:buChar char="•"/>
            </a:pPr>
            <a:r>
              <a:rPr lang="en-US"/>
              <a:t>user mentions</a:t>
            </a:r>
            <a:endParaRPr lang="en-US">
              <a:cs typeface="Calibri"/>
            </a:endParaRPr>
          </a:p>
          <a:p>
            <a:pPr marL="285750" indent="-285750">
              <a:buFont typeface="Arial"/>
              <a:buChar char="•"/>
            </a:pPr>
            <a:r>
              <a:rPr lang="en-US" err="1"/>
              <a:t>urls</a:t>
            </a:r>
            <a:endParaRPr lang="en-US" err="1">
              <a:cs typeface="Calibri"/>
            </a:endParaRPr>
          </a:p>
          <a:p>
            <a:pPr marL="285750" indent="-285750">
              <a:buFont typeface="Arial"/>
              <a:buChar char="•"/>
            </a:pPr>
            <a:r>
              <a:rPr lang="en-US">
                <a:cs typeface="Calibri"/>
              </a:rPr>
              <a:t>Misspelled words</a:t>
            </a:r>
          </a:p>
          <a:p>
            <a:pPr marL="285750" indent="-285750">
              <a:buFont typeface="Arial"/>
              <a:buChar char="•"/>
            </a:pPr>
            <a:r>
              <a:rPr lang="en-US">
                <a:cs typeface="Calibri"/>
              </a:rPr>
              <a:t>Abbreviations</a:t>
            </a:r>
          </a:p>
          <a:p>
            <a:pPr marL="285750" indent="-285750">
              <a:buFont typeface="Arial"/>
              <a:buChar char="•"/>
            </a:pPr>
            <a:r>
              <a:rPr lang="en-US">
                <a:cs typeface="Calibri"/>
              </a:rPr>
              <a:t>Average 88 chars per tweet</a:t>
            </a:r>
          </a:p>
          <a:p>
            <a:pPr marL="285750" indent="-285750">
              <a:buFont typeface="Arial"/>
              <a:buChar char="•"/>
            </a:pPr>
            <a:endParaRPr lang="en-US">
              <a:cs typeface="Calibri"/>
            </a:endParaRPr>
          </a:p>
        </p:txBody>
      </p:sp>
      <p:pic>
        <p:nvPicPr>
          <p:cNvPr id="11" name="Picture 11" descr="A picture containing screenshot&#10;&#10;Description generated with very high confidence">
            <a:extLst>
              <a:ext uri="{FF2B5EF4-FFF2-40B4-BE49-F238E27FC236}">
                <a16:creationId xmlns:a16="http://schemas.microsoft.com/office/drawing/2014/main" id="{3F8DC80B-E11E-43EA-B847-0AEC277F5CCF}"/>
              </a:ext>
            </a:extLst>
          </p:cNvPr>
          <p:cNvPicPr>
            <a:picLocks noChangeAspect="1"/>
          </p:cNvPicPr>
          <p:nvPr/>
        </p:nvPicPr>
        <p:blipFill rotWithShape="1">
          <a:blip r:embed="rId5"/>
          <a:srcRect r="55398" b="1105"/>
          <a:stretch/>
        </p:blipFill>
        <p:spPr>
          <a:xfrm>
            <a:off x="4901293" y="3563983"/>
            <a:ext cx="2881540" cy="2982259"/>
          </a:xfrm>
          <a:prstGeom prst="rect">
            <a:avLst/>
          </a:prstGeom>
        </p:spPr>
      </p:pic>
      <p:pic>
        <p:nvPicPr>
          <p:cNvPr id="17" name="Picture 18" descr="A picture containing photo, black, red, ball&#10;&#10;Description generated with very high confidence">
            <a:extLst>
              <a:ext uri="{FF2B5EF4-FFF2-40B4-BE49-F238E27FC236}">
                <a16:creationId xmlns:a16="http://schemas.microsoft.com/office/drawing/2014/main" id="{780B4D42-4D0C-48C0-9C88-FF111D008507}"/>
              </a:ext>
            </a:extLst>
          </p:cNvPr>
          <p:cNvPicPr>
            <a:picLocks noChangeAspect="1"/>
          </p:cNvPicPr>
          <p:nvPr/>
        </p:nvPicPr>
        <p:blipFill>
          <a:blip r:embed="rId6"/>
          <a:stretch>
            <a:fillRect/>
          </a:stretch>
        </p:blipFill>
        <p:spPr>
          <a:xfrm>
            <a:off x="7786007" y="1419464"/>
            <a:ext cx="4117521" cy="413181"/>
          </a:xfrm>
          <a:prstGeom prst="rect">
            <a:avLst/>
          </a:prstGeom>
        </p:spPr>
      </p:pic>
    </p:spTree>
    <p:extLst>
      <p:ext uri="{BB962C8B-B14F-4D97-AF65-F5344CB8AC3E}">
        <p14:creationId xmlns:p14="http://schemas.microsoft.com/office/powerpoint/2010/main" val="320845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9" descr="A screenshot of a cell phone&#10;&#10;Description generated with very high confidence">
            <a:extLst>
              <a:ext uri="{FF2B5EF4-FFF2-40B4-BE49-F238E27FC236}">
                <a16:creationId xmlns:a16="http://schemas.microsoft.com/office/drawing/2014/main" id="{DD5587FC-59CD-41F4-AEC5-810EAACF236F}"/>
              </a:ext>
            </a:extLst>
          </p:cNvPr>
          <p:cNvPicPr>
            <a:picLocks noChangeAspect="1"/>
          </p:cNvPicPr>
          <p:nvPr/>
        </p:nvPicPr>
        <p:blipFill>
          <a:blip r:embed="rId2"/>
          <a:stretch>
            <a:fillRect/>
          </a:stretch>
        </p:blipFill>
        <p:spPr>
          <a:xfrm>
            <a:off x="347754" y="1308555"/>
            <a:ext cx="7840252" cy="4351338"/>
          </a:xfrm>
          <a:prstGeom prst="rect">
            <a:avLst/>
          </a:prstGeom>
        </p:spPr>
      </p:pic>
      <p:sp>
        <p:nvSpPr>
          <p:cNvPr id="44" name="Title 1">
            <a:extLst>
              <a:ext uri="{FF2B5EF4-FFF2-40B4-BE49-F238E27FC236}">
                <a16:creationId xmlns:a16="http://schemas.microsoft.com/office/drawing/2014/main" id="{8828D7CE-A0AE-4432-BFFA-9DFC13802659}"/>
              </a:ext>
            </a:extLst>
          </p:cNvPr>
          <p:cNvSpPr>
            <a:spLocks noGrp="1"/>
          </p:cNvSpPr>
          <p:nvPr>
            <p:ph type="title"/>
          </p:nvPr>
        </p:nvSpPr>
        <p:spPr>
          <a:xfrm>
            <a:off x="207579" y="4301"/>
            <a:ext cx="9701049" cy="1299288"/>
          </a:xfrm>
        </p:spPr>
        <p:txBody>
          <a:bodyPr/>
          <a:lstStyle/>
          <a:p>
            <a:r>
              <a:rPr lang="en-US" sz="3600">
                <a:ea typeface="+mj-lt"/>
                <a:cs typeface="+mj-lt"/>
              </a:rPr>
              <a:t>Exploratory Data Analysis</a:t>
            </a:r>
            <a:endParaRPr lang="en-US"/>
          </a:p>
        </p:txBody>
      </p:sp>
    </p:spTree>
    <p:extLst>
      <p:ext uri="{BB962C8B-B14F-4D97-AF65-F5344CB8AC3E}">
        <p14:creationId xmlns:p14="http://schemas.microsoft.com/office/powerpoint/2010/main" val="51256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A screenshot of a cell phone&#10;&#10;Description generated with very high confidence">
            <a:extLst>
              <a:ext uri="{FF2B5EF4-FFF2-40B4-BE49-F238E27FC236}">
                <a16:creationId xmlns:a16="http://schemas.microsoft.com/office/drawing/2014/main" id="{96A1CCE3-CE16-46D5-9057-45074672B8E6}"/>
              </a:ext>
            </a:extLst>
          </p:cNvPr>
          <p:cNvPicPr>
            <a:picLocks noChangeAspect="1"/>
          </p:cNvPicPr>
          <p:nvPr/>
        </p:nvPicPr>
        <p:blipFill rotWithShape="1">
          <a:blip r:embed="rId3"/>
          <a:srcRect r="1" b="3856"/>
          <a:stretch/>
        </p:blipFill>
        <p:spPr>
          <a:xfrm>
            <a:off x="366032" y="1308555"/>
            <a:ext cx="10525125" cy="4351338"/>
          </a:xfrm>
          <a:prstGeom prst="rect">
            <a:avLst/>
          </a:prstGeom>
        </p:spPr>
      </p:pic>
      <p:sp>
        <p:nvSpPr>
          <p:cNvPr id="17" name="Title 1">
            <a:extLst>
              <a:ext uri="{FF2B5EF4-FFF2-40B4-BE49-F238E27FC236}">
                <a16:creationId xmlns:a16="http://schemas.microsoft.com/office/drawing/2014/main" id="{FFC60A3C-EA12-4CF5-ABA5-43310BC208B2}"/>
              </a:ext>
            </a:extLst>
          </p:cNvPr>
          <p:cNvSpPr>
            <a:spLocks noGrp="1"/>
          </p:cNvSpPr>
          <p:nvPr>
            <p:ph type="title"/>
          </p:nvPr>
        </p:nvSpPr>
        <p:spPr>
          <a:xfrm>
            <a:off x="207579" y="4301"/>
            <a:ext cx="9701049" cy="1299288"/>
          </a:xfrm>
        </p:spPr>
        <p:txBody>
          <a:bodyPr/>
          <a:lstStyle/>
          <a:p>
            <a:r>
              <a:rPr lang="en-US" sz="3600">
                <a:ea typeface="+mj-lt"/>
                <a:cs typeface="+mj-lt"/>
              </a:rPr>
              <a:t>Exploratory Data Analysis</a:t>
            </a:r>
            <a:endParaRPr lang="en-US"/>
          </a:p>
        </p:txBody>
      </p:sp>
    </p:spTree>
    <p:extLst>
      <p:ext uri="{BB962C8B-B14F-4D97-AF65-F5344CB8AC3E}">
        <p14:creationId xmlns:p14="http://schemas.microsoft.com/office/powerpoint/2010/main" val="163355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1CD3-D297-D44D-88D7-BA5E6D5360B1}"/>
              </a:ext>
            </a:extLst>
          </p:cNvPr>
          <p:cNvSpPr>
            <a:spLocks noGrp="1"/>
          </p:cNvSpPr>
          <p:nvPr>
            <p:ph type="title"/>
          </p:nvPr>
        </p:nvSpPr>
        <p:spPr>
          <a:xfrm>
            <a:off x="838200" y="365125"/>
            <a:ext cx="10515600" cy="807897"/>
          </a:xfrm>
        </p:spPr>
        <p:txBody>
          <a:bodyPr/>
          <a:lstStyle/>
          <a:p>
            <a:r>
              <a:rPr lang="en-US"/>
              <a:t>Pre-processing</a:t>
            </a:r>
          </a:p>
        </p:txBody>
      </p:sp>
      <p:sp>
        <p:nvSpPr>
          <p:cNvPr id="3" name="Content Placeholder 2">
            <a:extLst>
              <a:ext uri="{FF2B5EF4-FFF2-40B4-BE49-F238E27FC236}">
                <a16:creationId xmlns:a16="http://schemas.microsoft.com/office/drawing/2014/main" id="{ED9E86D6-ECA7-FC43-91C7-886546D17B0B}"/>
              </a:ext>
            </a:extLst>
          </p:cNvPr>
          <p:cNvSpPr txBox="1">
            <a:spLocks/>
          </p:cNvSpPr>
          <p:nvPr/>
        </p:nvSpPr>
        <p:spPr>
          <a:xfrm>
            <a:off x="648786" y="1173022"/>
            <a:ext cx="11152045" cy="52861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Usual Text preprocessing</a:t>
            </a:r>
          </a:p>
          <a:p>
            <a:pPr lvl="1"/>
            <a:r>
              <a:rPr lang="en-US">
                <a:ea typeface="+mj-lt"/>
                <a:cs typeface="+mj-lt"/>
              </a:rPr>
              <a:t>Handle Unicode characters and special characters(such as emojis), Words containing numbers, Lemmatization and Removal of stop words</a:t>
            </a:r>
          </a:p>
          <a:p>
            <a:r>
              <a:rPr lang="en-US"/>
              <a:t>Advanced Text preprocessing</a:t>
            </a:r>
          </a:p>
          <a:p>
            <a:pPr lvl="1"/>
            <a:r>
              <a:rPr lang="en-US">
                <a:ea typeface="+mj-lt"/>
                <a:cs typeface="+mj-lt"/>
              </a:rPr>
              <a:t>Contextual spelling correction </a:t>
            </a:r>
          </a:p>
          <a:p>
            <a:pPr marL="457200" lvl="1" indent="0">
              <a:buNone/>
            </a:pPr>
            <a:r>
              <a:rPr lang="en-US">
                <a:ea typeface="+mj-lt"/>
                <a:cs typeface="+mj-lt"/>
              </a:rPr>
              <a:t>	Time taken for 10876 tweets: 371 seconds</a:t>
            </a:r>
          </a:p>
          <a:p>
            <a:pPr marL="457200" lvl="1" indent="0">
              <a:buNone/>
            </a:pPr>
            <a:endParaRPr lang="en-US">
              <a:ea typeface="+mj-lt"/>
              <a:cs typeface="+mj-lt"/>
            </a:endParaRPr>
          </a:p>
          <a:p>
            <a:pPr lvl="1"/>
            <a:endParaRPr lang="en-US">
              <a:ea typeface="+mj-lt"/>
              <a:cs typeface="+mj-lt"/>
            </a:endParaRPr>
          </a:p>
          <a:p>
            <a:pPr lvl="1"/>
            <a:endParaRPr lang="en-US">
              <a:ea typeface="+mj-lt"/>
              <a:cs typeface="+mj-lt"/>
            </a:endParaRPr>
          </a:p>
          <a:p>
            <a:pPr lvl="1"/>
            <a:r>
              <a:rPr lang="en-US">
                <a:ea typeface="+mj-lt"/>
                <a:cs typeface="+mj-lt"/>
              </a:rPr>
              <a:t>Abbreviations (NYC -&gt; New York City)</a:t>
            </a:r>
            <a:endParaRPr lang="en-US"/>
          </a:p>
          <a:p>
            <a:pPr lvl="1"/>
            <a:r>
              <a:rPr lang="en-US">
                <a:ea typeface="+mj-lt"/>
                <a:cs typeface="+mj-lt"/>
              </a:rPr>
              <a:t>Repetitive characters (</a:t>
            </a:r>
            <a:r>
              <a:rPr lang="en-US" err="1">
                <a:ea typeface="+mj-lt"/>
                <a:cs typeface="+mj-lt"/>
              </a:rPr>
              <a:t>coooooool</a:t>
            </a:r>
            <a:r>
              <a:rPr lang="en-US">
                <a:ea typeface="+mj-lt"/>
                <a:cs typeface="+mj-lt"/>
              </a:rPr>
              <a:t> -&gt; cool)</a:t>
            </a:r>
            <a:endParaRPr lang="en-US"/>
          </a:p>
          <a:p>
            <a:pPr lvl="1"/>
            <a:r>
              <a:rPr lang="en-US">
                <a:ea typeface="+mj-lt"/>
                <a:cs typeface="+mj-lt"/>
              </a:rPr>
              <a:t>Expand contractions (I’ve -&gt; I have)</a:t>
            </a:r>
          </a:p>
        </p:txBody>
      </p:sp>
      <p:pic>
        <p:nvPicPr>
          <p:cNvPr id="4" name="Picture 3">
            <a:extLst>
              <a:ext uri="{FF2B5EF4-FFF2-40B4-BE49-F238E27FC236}">
                <a16:creationId xmlns:a16="http://schemas.microsoft.com/office/drawing/2014/main" id="{4ACAE0F6-2258-5749-850A-DF721481E308}"/>
              </a:ext>
            </a:extLst>
          </p:cNvPr>
          <p:cNvPicPr>
            <a:picLocks noChangeAspect="1"/>
          </p:cNvPicPr>
          <p:nvPr/>
        </p:nvPicPr>
        <p:blipFill>
          <a:blip r:embed="rId3"/>
          <a:stretch>
            <a:fillRect/>
          </a:stretch>
        </p:blipFill>
        <p:spPr>
          <a:xfrm>
            <a:off x="1700212" y="3816093"/>
            <a:ext cx="7848600" cy="825500"/>
          </a:xfrm>
          <a:prstGeom prst="rect">
            <a:avLst/>
          </a:prstGeom>
        </p:spPr>
      </p:pic>
    </p:spTree>
    <p:extLst>
      <p:ext uri="{BB962C8B-B14F-4D97-AF65-F5344CB8AC3E}">
        <p14:creationId xmlns:p14="http://schemas.microsoft.com/office/powerpoint/2010/main" val="2299250929"/>
      </p:ext>
    </p:extLst>
  </p:cSld>
  <p:clrMapOvr>
    <a:masterClrMapping/>
  </p:clrMapOvr>
  <mc:AlternateContent xmlns:mc="http://schemas.openxmlformats.org/markup-compatibility/2006" xmlns:p14="http://schemas.microsoft.com/office/powerpoint/2010/main">
    <mc:Choice Requires="p14">
      <p:transition spd="slow" p14:dur="2000" advTm="46029"/>
    </mc:Choice>
    <mc:Fallback xmlns="">
      <p:transition spd="slow" advTm="4602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697C-0F64-024C-B4C9-2D05A6C2C54B}"/>
              </a:ext>
            </a:extLst>
          </p:cNvPr>
          <p:cNvSpPr>
            <a:spLocks noGrp="1"/>
          </p:cNvSpPr>
          <p:nvPr>
            <p:ph type="title"/>
          </p:nvPr>
        </p:nvSpPr>
        <p:spPr>
          <a:xfrm>
            <a:off x="838200" y="365125"/>
            <a:ext cx="10515600" cy="897005"/>
          </a:xfrm>
        </p:spPr>
        <p:txBody>
          <a:bodyPr/>
          <a:lstStyle/>
          <a:p>
            <a:r>
              <a:rPr lang="en-US"/>
              <a:t>Pre-processing (Cont.)</a:t>
            </a:r>
          </a:p>
        </p:txBody>
      </p:sp>
      <p:sp>
        <p:nvSpPr>
          <p:cNvPr id="4" name="Content Placeholder 2">
            <a:extLst>
              <a:ext uri="{FF2B5EF4-FFF2-40B4-BE49-F238E27FC236}">
                <a16:creationId xmlns:a16="http://schemas.microsoft.com/office/drawing/2014/main" id="{D9EBA118-34B1-7C45-9AC8-4C53A29C12C2}"/>
              </a:ext>
            </a:extLst>
          </p:cNvPr>
          <p:cNvSpPr txBox="1">
            <a:spLocks/>
          </p:cNvSpPr>
          <p:nvPr/>
        </p:nvSpPr>
        <p:spPr>
          <a:xfrm>
            <a:off x="648786" y="1017431"/>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Word segmentation of hashtags</a:t>
            </a:r>
            <a:endParaRPr lang="en-US"/>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marL="457200" lvl="1" indent="0">
              <a:buNone/>
            </a:pPr>
            <a:endParaRPr lang="en-US">
              <a:ea typeface="+mj-lt"/>
              <a:cs typeface="+mj-lt"/>
            </a:endParaRPr>
          </a:p>
        </p:txBody>
      </p:sp>
      <p:pic>
        <p:nvPicPr>
          <p:cNvPr id="7" name="Picture 6">
            <a:extLst>
              <a:ext uri="{FF2B5EF4-FFF2-40B4-BE49-F238E27FC236}">
                <a16:creationId xmlns:a16="http://schemas.microsoft.com/office/drawing/2014/main" id="{F5C571E0-2277-6C47-82CB-A15DA787E50D}"/>
              </a:ext>
            </a:extLst>
          </p:cNvPr>
          <p:cNvPicPr>
            <a:picLocks noChangeAspect="1"/>
          </p:cNvPicPr>
          <p:nvPr/>
        </p:nvPicPr>
        <p:blipFill>
          <a:blip r:embed="rId3"/>
          <a:stretch>
            <a:fillRect/>
          </a:stretch>
        </p:blipFill>
        <p:spPr>
          <a:xfrm>
            <a:off x="1138416" y="1973703"/>
            <a:ext cx="3119438" cy="2672206"/>
          </a:xfrm>
          <a:prstGeom prst="rect">
            <a:avLst/>
          </a:prstGeom>
        </p:spPr>
      </p:pic>
    </p:spTree>
    <p:extLst>
      <p:ext uri="{BB962C8B-B14F-4D97-AF65-F5344CB8AC3E}">
        <p14:creationId xmlns:p14="http://schemas.microsoft.com/office/powerpoint/2010/main" val="2042409839"/>
      </p:ext>
    </p:extLst>
  </p:cSld>
  <p:clrMapOvr>
    <a:masterClrMapping/>
  </p:clrMapOvr>
  <mc:AlternateContent xmlns:mc="http://schemas.openxmlformats.org/markup-compatibility/2006">
    <mc:Choice xmlns:p14="http://schemas.microsoft.com/office/powerpoint/2010/main" Requires="p14">
      <p:transition spd="slow" p14:dur="2000" advTm="25083"/>
    </mc:Choice>
    <mc:Fallback>
      <p:transition spd="slow" advTm="250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697C-0F64-024C-B4C9-2D05A6C2C54B}"/>
              </a:ext>
            </a:extLst>
          </p:cNvPr>
          <p:cNvSpPr>
            <a:spLocks noGrp="1"/>
          </p:cNvSpPr>
          <p:nvPr>
            <p:ph type="title"/>
          </p:nvPr>
        </p:nvSpPr>
        <p:spPr>
          <a:xfrm>
            <a:off x="838200" y="365125"/>
            <a:ext cx="10515600" cy="897005"/>
          </a:xfrm>
        </p:spPr>
        <p:txBody>
          <a:bodyPr/>
          <a:lstStyle/>
          <a:p>
            <a:r>
              <a:rPr lang="en-US"/>
              <a:t>Pre-processing (Cont.)</a:t>
            </a:r>
          </a:p>
        </p:txBody>
      </p:sp>
      <p:sp>
        <p:nvSpPr>
          <p:cNvPr id="4" name="Content Placeholder 2">
            <a:extLst>
              <a:ext uri="{FF2B5EF4-FFF2-40B4-BE49-F238E27FC236}">
                <a16:creationId xmlns:a16="http://schemas.microsoft.com/office/drawing/2014/main" id="{D9EBA118-34B1-7C45-9AC8-4C53A29C12C2}"/>
              </a:ext>
            </a:extLst>
          </p:cNvPr>
          <p:cNvSpPr txBox="1">
            <a:spLocks/>
          </p:cNvSpPr>
          <p:nvPr/>
        </p:nvSpPr>
        <p:spPr>
          <a:xfrm>
            <a:off x="648786" y="1017431"/>
            <a:ext cx="11152045" cy="5441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ea typeface="+mj-lt"/>
              <a:cs typeface="+mj-lt"/>
            </a:endParaRPr>
          </a:p>
          <a:p>
            <a:pPr lvl="1"/>
            <a:r>
              <a:rPr lang="en-US">
                <a:ea typeface="+mj-lt"/>
                <a:cs typeface="+mj-lt"/>
              </a:rPr>
              <a:t>Word segmentation of hashtags</a:t>
            </a:r>
            <a:endParaRPr lang="en-US"/>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lvl="1"/>
            <a:endParaRPr lang="en-US">
              <a:ea typeface="+mj-lt"/>
              <a:cs typeface="+mj-lt"/>
            </a:endParaRPr>
          </a:p>
          <a:p>
            <a:pPr marL="457200" lvl="1" indent="0">
              <a:buNone/>
            </a:pPr>
            <a:endParaRPr lang="en-US">
              <a:ea typeface="+mj-lt"/>
              <a:cs typeface="+mj-lt"/>
            </a:endParaRPr>
          </a:p>
        </p:txBody>
      </p:sp>
      <p:pic>
        <p:nvPicPr>
          <p:cNvPr id="7" name="Picture 6">
            <a:extLst>
              <a:ext uri="{FF2B5EF4-FFF2-40B4-BE49-F238E27FC236}">
                <a16:creationId xmlns:a16="http://schemas.microsoft.com/office/drawing/2014/main" id="{F5C571E0-2277-6C47-82CB-A15DA787E50D}"/>
              </a:ext>
            </a:extLst>
          </p:cNvPr>
          <p:cNvPicPr>
            <a:picLocks noChangeAspect="1"/>
          </p:cNvPicPr>
          <p:nvPr/>
        </p:nvPicPr>
        <p:blipFill>
          <a:blip r:embed="rId3"/>
          <a:stretch>
            <a:fillRect/>
          </a:stretch>
        </p:blipFill>
        <p:spPr>
          <a:xfrm>
            <a:off x="1138416" y="1973703"/>
            <a:ext cx="3119438" cy="2672206"/>
          </a:xfrm>
          <a:prstGeom prst="rect">
            <a:avLst/>
          </a:prstGeom>
        </p:spPr>
      </p:pic>
      <p:pic>
        <p:nvPicPr>
          <p:cNvPr id="9" name="Picture 8">
            <a:extLst>
              <a:ext uri="{FF2B5EF4-FFF2-40B4-BE49-F238E27FC236}">
                <a16:creationId xmlns:a16="http://schemas.microsoft.com/office/drawing/2014/main" id="{722F5566-76EB-1646-8BC8-857ADD80EE9A}"/>
              </a:ext>
            </a:extLst>
          </p:cNvPr>
          <p:cNvPicPr>
            <a:picLocks noChangeAspect="1"/>
          </p:cNvPicPr>
          <p:nvPr/>
        </p:nvPicPr>
        <p:blipFill>
          <a:blip r:embed="rId4"/>
          <a:stretch>
            <a:fillRect/>
          </a:stretch>
        </p:blipFill>
        <p:spPr>
          <a:xfrm>
            <a:off x="4470598" y="1973703"/>
            <a:ext cx="2864511" cy="2759231"/>
          </a:xfrm>
          <a:prstGeom prst="rect">
            <a:avLst/>
          </a:prstGeom>
        </p:spPr>
      </p:pic>
      <p:pic>
        <p:nvPicPr>
          <p:cNvPr id="13" name="Picture 12">
            <a:extLst>
              <a:ext uri="{FF2B5EF4-FFF2-40B4-BE49-F238E27FC236}">
                <a16:creationId xmlns:a16="http://schemas.microsoft.com/office/drawing/2014/main" id="{1535CF3F-9F26-2343-BAB4-B89B9E8F9CDF}"/>
              </a:ext>
            </a:extLst>
          </p:cNvPr>
          <p:cNvPicPr>
            <a:picLocks noChangeAspect="1"/>
          </p:cNvPicPr>
          <p:nvPr/>
        </p:nvPicPr>
        <p:blipFill>
          <a:blip r:embed="rId5"/>
          <a:stretch>
            <a:fillRect/>
          </a:stretch>
        </p:blipFill>
        <p:spPr>
          <a:xfrm>
            <a:off x="6569253" y="3738297"/>
            <a:ext cx="5444322" cy="897005"/>
          </a:xfrm>
          <a:prstGeom prst="rect">
            <a:avLst/>
          </a:prstGeom>
        </p:spPr>
      </p:pic>
    </p:spTree>
    <p:extLst>
      <p:ext uri="{BB962C8B-B14F-4D97-AF65-F5344CB8AC3E}">
        <p14:creationId xmlns:p14="http://schemas.microsoft.com/office/powerpoint/2010/main" val="1807749728"/>
      </p:ext>
    </p:extLst>
  </p:cSld>
  <p:clrMapOvr>
    <a:masterClrMapping/>
  </p:clrMapOvr>
  <mc:AlternateContent xmlns:mc="http://schemas.openxmlformats.org/markup-compatibility/2006">
    <mc:Choice xmlns:p14="http://schemas.microsoft.com/office/powerpoint/2010/main" Requires="p14">
      <p:transition spd="slow" p14:dur="2000" advTm="13272"/>
    </mc:Choice>
    <mc:Fallback>
      <p:transition spd="slow" advTm="13272"/>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3155</Words>
  <Application>Microsoft Macintosh PowerPoint</Application>
  <PresentationFormat>Widescreen</PresentationFormat>
  <Paragraphs>385</Paragraphs>
  <Slides>25</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 3</vt:lpstr>
      <vt:lpstr>Office Theme</vt:lpstr>
      <vt:lpstr>Real or Not? NLP with Disaster Tweets</vt:lpstr>
      <vt:lpstr>Motivation</vt:lpstr>
      <vt:lpstr>Our Aim</vt:lpstr>
      <vt:lpstr>Exploratory Data Analysis</vt:lpstr>
      <vt:lpstr>Exploratory Data Analysis</vt:lpstr>
      <vt:lpstr>Exploratory Data Analysis</vt:lpstr>
      <vt:lpstr>Pre-processing</vt:lpstr>
      <vt:lpstr>Pre-processing (Cont.)</vt:lpstr>
      <vt:lpstr>Pre-processing (Cont.)</vt:lpstr>
      <vt:lpstr>Pre-processing (Cont.)</vt:lpstr>
      <vt:lpstr>Pre-processing (Cont.)</vt:lpstr>
      <vt:lpstr>Pre-processing (Cont.)</vt:lpstr>
      <vt:lpstr>Pre-processing (Cont.)</vt:lpstr>
      <vt:lpstr>PowerPoint Presentation</vt:lpstr>
      <vt:lpstr>LSTM</vt:lpstr>
      <vt:lpstr>BERT  For NLP</vt:lpstr>
      <vt:lpstr>PowerPoint Presentation</vt:lpstr>
      <vt:lpstr>Advance Techniques used to train BERT</vt:lpstr>
      <vt:lpstr>Model Training and Fine Tuning</vt:lpstr>
      <vt:lpstr>Model Training and Fine Tuning</vt:lpstr>
      <vt:lpstr>Results</vt:lpstr>
      <vt:lpstr>Version History </vt:lpstr>
      <vt:lpstr>Trello Dashboard</vt:lpstr>
      <vt:lpstr>Challenges, Conclusions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or Not? NLP with Disaster Tweets</dc:title>
  <dc:creator>Susanth Dasari</dc:creator>
  <cp:lastModifiedBy>Anit Gupta</cp:lastModifiedBy>
  <cp:revision>32</cp:revision>
  <dcterms:created xsi:type="dcterms:W3CDTF">2020-04-28T05:59:35Z</dcterms:created>
  <dcterms:modified xsi:type="dcterms:W3CDTF">2020-05-17T05:48:06Z</dcterms:modified>
</cp:coreProperties>
</file>